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364" r:id="rId2"/>
    <p:sldId id="365" r:id="rId3"/>
    <p:sldId id="366" r:id="rId4"/>
    <p:sldId id="367" r:id="rId5"/>
    <p:sldId id="368" r:id="rId6"/>
    <p:sldId id="369" r:id="rId7"/>
    <p:sldId id="370" r:id="rId8"/>
    <p:sldId id="371" r:id="rId9"/>
    <p:sldId id="372" r:id="rId10"/>
    <p:sldId id="374" r:id="rId11"/>
    <p:sldId id="275" r:id="rId12"/>
    <p:sldId id="381" r:id="rId13"/>
    <p:sldId id="382" r:id="rId14"/>
    <p:sldId id="383" r:id="rId15"/>
    <p:sldId id="290" r:id="rId16"/>
    <p:sldId id="291" r:id="rId17"/>
    <p:sldId id="293" r:id="rId18"/>
    <p:sldId id="295" r:id="rId19"/>
    <p:sldId id="296" r:id="rId20"/>
    <p:sldId id="297" r:id="rId21"/>
    <p:sldId id="305" r:id="rId22"/>
    <p:sldId id="306" r:id="rId23"/>
    <p:sldId id="307" r:id="rId24"/>
    <p:sldId id="308" r:id="rId25"/>
    <p:sldId id="309" r:id="rId26"/>
    <p:sldId id="311" r:id="rId27"/>
    <p:sldId id="312" r:id="rId28"/>
    <p:sldId id="313" r:id="rId29"/>
    <p:sldId id="387" r:id="rId30"/>
    <p:sldId id="388" r:id="rId31"/>
    <p:sldId id="389" r:id="rId32"/>
    <p:sldId id="325" r:id="rId33"/>
    <p:sldId id="326" r:id="rId34"/>
    <p:sldId id="391" r:id="rId35"/>
    <p:sldId id="392" r:id="rId36"/>
    <p:sldId id="329" r:id="rId37"/>
    <p:sldId id="331" r:id="rId38"/>
    <p:sldId id="332" r:id="rId39"/>
    <p:sldId id="336" r:id="rId40"/>
    <p:sldId id="340" r:id="rId41"/>
    <p:sldId id="342" r:id="rId42"/>
    <p:sldId id="344" r:id="rId43"/>
    <p:sldId id="345" r:id="rId44"/>
    <p:sldId id="350" r:id="rId45"/>
    <p:sldId id="363" r:id="rId46"/>
  </p:sldIdLst>
  <p:sldSz cx="9144000" cy="6858000" type="screen4x3"/>
  <p:notesSz cx="6797675" cy="9874250"/>
  <p:defaultTextStyle>
    <a:defPPr>
      <a:defRPr lang="en-GB"/>
    </a:defPPr>
    <a:lvl1pPr algn="l" rtl="0" fontAlgn="base">
      <a:spcBef>
        <a:spcPct val="0"/>
      </a:spcBef>
      <a:spcAft>
        <a:spcPct val="0"/>
      </a:spcAft>
      <a:defRPr sz="10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0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0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0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000" b="1" kern="1200">
        <a:solidFill>
          <a:schemeClr val="tx1"/>
        </a:solidFill>
        <a:latin typeface="Arial" charset="0"/>
        <a:ea typeface="ＭＳ Ｐゴシック" pitchFamily="34" charset="-128"/>
        <a:cs typeface="+mn-cs"/>
      </a:defRPr>
    </a:lvl5pPr>
    <a:lvl6pPr marL="2286000" algn="l" defTabSz="914400" rtl="0" eaLnBrk="1" latinLnBrk="0" hangingPunct="1">
      <a:defRPr sz="1000" b="1" kern="1200">
        <a:solidFill>
          <a:schemeClr val="tx1"/>
        </a:solidFill>
        <a:latin typeface="Arial" charset="0"/>
        <a:ea typeface="ＭＳ Ｐゴシック" pitchFamily="34" charset="-128"/>
        <a:cs typeface="+mn-cs"/>
      </a:defRPr>
    </a:lvl6pPr>
    <a:lvl7pPr marL="2743200" algn="l" defTabSz="914400" rtl="0" eaLnBrk="1" latinLnBrk="0" hangingPunct="1">
      <a:defRPr sz="1000" b="1" kern="1200">
        <a:solidFill>
          <a:schemeClr val="tx1"/>
        </a:solidFill>
        <a:latin typeface="Arial" charset="0"/>
        <a:ea typeface="ＭＳ Ｐゴシック" pitchFamily="34" charset="-128"/>
        <a:cs typeface="+mn-cs"/>
      </a:defRPr>
    </a:lvl7pPr>
    <a:lvl8pPr marL="3200400" algn="l" defTabSz="914400" rtl="0" eaLnBrk="1" latinLnBrk="0" hangingPunct="1">
      <a:defRPr sz="1000" b="1" kern="1200">
        <a:solidFill>
          <a:schemeClr val="tx1"/>
        </a:solidFill>
        <a:latin typeface="Arial" charset="0"/>
        <a:ea typeface="ＭＳ Ｐゴシック" pitchFamily="34" charset="-128"/>
        <a:cs typeface="+mn-cs"/>
      </a:defRPr>
    </a:lvl8pPr>
    <a:lvl9pPr marL="3657600" algn="l" defTabSz="914400" rtl="0" eaLnBrk="1" latinLnBrk="0" hangingPunct="1">
      <a:defRPr sz="10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AC9"/>
    <a:srgbClr val="B2E1F4"/>
    <a:srgbClr val="E6CE1A"/>
    <a:srgbClr val="D25464"/>
    <a:srgbClr val="FDCD2F"/>
    <a:srgbClr val="D65F5F"/>
    <a:srgbClr val="00A2C6"/>
    <a:srgbClr val="D62A3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8799B23B-EC83-4686-B30A-512413B5E67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44" autoAdjust="0"/>
    <p:restoredTop sz="88000" autoAdjust="0"/>
  </p:normalViewPr>
  <p:slideViewPr>
    <p:cSldViewPr showGuides="1">
      <p:cViewPr varScale="1">
        <p:scale>
          <a:sx n="64" d="100"/>
          <a:sy n="64" d="100"/>
        </p:scale>
        <p:origin x="-1632" y="-96"/>
      </p:cViewPr>
      <p:guideLst>
        <p:guide orient="horz" pos="2160"/>
        <p:guide pos="2880"/>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4" d="100"/>
          <a:sy n="74" d="100"/>
        </p:scale>
        <p:origin x="-2172" y="-90"/>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Minit&#252;b\Moni\KB%20Hund%20Katze\Einfriereinheit\Einfrierkurven%200,5%20-%200,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d-ID"/>
  <c:chart>
    <c:title>
      <c:tx>
        <c:rich>
          <a:bodyPr/>
          <a:lstStyle/>
          <a:p>
            <a:pPr>
              <a:defRPr lang="en-GB" sz="1650" b="0" i="0" u="none" strike="noStrike" baseline="0">
                <a:solidFill>
                  <a:srgbClr val="000000"/>
                </a:solidFill>
                <a:latin typeface="Arial"/>
                <a:ea typeface="Arial"/>
                <a:cs typeface="Arial"/>
              </a:defRPr>
            </a:pPr>
            <a:r>
              <a:rPr lang="en-GB"/>
              <a:t>Temperature curve, 4 cm above LN2</a:t>
            </a:r>
          </a:p>
        </c:rich>
      </c:tx>
      <c:layout>
        <c:manualLayout>
          <c:xMode val="edge"/>
          <c:yMode val="edge"/>
          <c:x val="0.36845997045843398"/>
          <c:y val="2.7027066657086762E-2"/>
        </c:manualLayout>
      </c:layout>
      <c:spPr>
        <a:noFill/>
        <a:ln w="25400">
          <a:noFill/>
        </a:ln>
      </c:spPr>
    </c:title>
    <c:plotArea>
      <c:layout>
        <c:manualLayout>
          <c:layoutTarget val="inner"/>
          <c:xMode val="edge"/>
          <c:yMode val="edge"/>
          <c:x val="5.7479755391515702E-2"/>
          <c:y val="0.14714736291080571"/>
          <c:w val="0.93220372525983808"/>
          <c:h val="0.80330448119674536"/>
        </c:manualLayout>
      </c:layout>
      <c:lineChart>
        <c:grouping val="standard"/>
        <c:ser>
          <c:idx val="0"/>
          <c:order val="0"/>
          <c:tx>
            <c:strRef>
              <c:f>'4cm - 0.5 ml'!$E$1:$E$2</c:f>
              <c:strCache>
                <c:ptCount val="1"/>
                <c:pt idx="0">
                  <c:v>Fühler 1</c:v>
                </c:pt>
              </c:strCache>
            </c:strRef>
          </c:tx>
          <c:spPr>
            <a:ln w="12700">
              <a:solidFill>
                <a:srgbClr val="000080"/>
              </a:solidFill>
              <a:prstDash val="solid"/>
            </a:ln>
          </c:spPr>
          <c:marker>
            <c:symbol val="none"/>
          </c:marker>
          <c:cat>
            <c:strRef>
              <c:f>'4cm - 0.5 ml'!$D$3:$D$969</c:f>
              <c:strCache>
                <c:ptCount val="967"/>
                <c:pt idx="0">
                  <c:v>Duration</c:v>
                </c:pt>
                <c:pt idx="1">
                  <c:v>00:00:00</c:v>
                </c:pt>
                <c:pt idx="2">
                  <c:v>00:00:00</c:v>
                </c:pt>
                <c:pt idx="3">
                  <c:v>00:00:00</c:v>
                </c:pt>
                <c:pt idx="4">
                  <c:v>00:00:00</c:v>
                </c:pt>
                <c:pt idx="5">
                  <c:v>00:00:00</c:v>
                </c:pt>
                <c:pt idx="6">
                  <c:v>00:00:00</c:v>
                </c:pt>
                <c:pt idx="7">
                  <c:v>00:00:00</c:v>
                </c:pt>
                <c:pt idx="8">
                  <c:v>00:00:00</c:v>
                </c:pt>
                <c:pt idx="9">
                  <c:v>00:00:00</c:v>
                </c:pt>
                <c:pt idx="10">
                  <c:v>00:00:00</c:v>
                </c:pt>
                <c:pt idx="11">
                  <c:v>00:00:00</c:v>
                </c:pt>
                <c:pt idx="12">
                  <c:v>00:00:00</c:v>
                </c:pt>
                <c:pt idx="13">
                  <c:v>00:00:00</c:v>
                </c:pt>
                <c:pt idx="14">
                  <c:v>00:00:00</c:v>
                </c:pt>
                <c:pt idx="15">
                  <c:v>00:00:00</c:v>
                </c:pt>
                <c:pt idx="16">
                  <c:v>00:00:00</c:v>
                </c:pt>
                <c:pt idx="17">
                  <c:v>00:00:00</c:v>
                </c:pt>
                <c:pt idx="18">
                  <c:v>00:00:00</c:v>
                </c:pt>
                <c:pt idx="19">
                  <c:v>00:00:00</c:v>
                </c:pt>
                <c:pt idx="20">
                  <c:v>00:00:00</c:v>
                </c:pt>
                <c:pt idx="21">
                  <c:v>00:00:00</c:v>
                </c:pt>
                <c:pt idx="22">
                  <c:v>00:00:00</c:v>
                </c:pt>
                <c:pt idx="23">
                  <c:v>00:00:00</c:v>
                </c:pt>
                <c:pt idx="24">
                  <c:v>00:00:00</c:v>
                </c:pt>
                <c:pt idx="25">
                  <c:v>00:00:00</c:v>
                </c:pt>
                <c:pt idx="26">
                  <c:v>00:00:00</c:v>
                </c:pt>
                <c:pt idx="27">
                  <c:v>00:00:00</c:v>
                </c:pt>
                <c:pt idx="28">
                  <c:v>00:00:00</c:v>
                </c:pt>
                <c:pt idx="29">
                  <c:v>00:00:00</c:v>
                </c:pt>
                <c:pt idx="30">
                  <c:v>00:00:00</c:v>
                </c:pt>
                <c:pt idx="31">
                  <c:v>00:00:00</c:v>
                </c:pt>
                <c:pt idx="32">
                  <c:v>00:00:01</c:v>
                </c:pt>
                <c:pt idx="33">
                  <c:v>00:00:01</c:v>
                </c:pt>
                <c:pt idx="34">
                  <c:v>00:00:01</c:v>
                </c:pt>
                <c:pt idx="35">
                  <c:v>00:00:01</c:v>
                </c:pt>
                <c:pt idx="36">
                  <c:v>00:00:01</c:v>
                </c:pt>
                <c:pt idx="37">
                  <c:v>00:00:01</c:v>
                </c:pt>
                <c:pt idx="38">
                  <c:v>00:00:01</c:v>
                </c:pt>
                <c:pt idx="39">
                  <c:v>00:00:01</c:v>
                </c:pt>
                <c:pt idx="40">
                  <c:v>00:00:01</c:v>
                </c:pt>
                <c:pt idx="41">
                  <c:v>00:00:01</c:v>
                </c:pt>
                <c:pt idx="42">
                  <c:v>00:00:01</c:v>
                </c:pt>
                <c:pt idx="43">
                  <c:v>00:00:01</c:v>
                </c:pt>
                <c:pt idx="44">
                  <c:v>00:00:01</c:v>
                </c:pt>
                <c:pt idx="45">
                  <c:v>00:00:01</c:v>
                </c:pt>
                <c:pt idx="46">
                  <c:v>00:00:01</c:v>
                </c:pt>
                <c:pt idx="47">
                  <c:v>00:00:01</c:v>
                </c:pt>
                <c:pt idx="48">
                  <c:v>00:00:01</c:v>
                </c:pt>
                <c:pt idx="49">
                  <c:v>00:00:01</c:v>
                </c:pt>
                <c:pt idx="50">
                  <c:v>00:00:01</c:v>
                </c:pt>
                <c:pt idx="51">
                  <c:v>00:00:01</c:v>
                </c:pt>
                <c:pt idx="52">
                  <c:v>00:00:01</c:v>
                </c:pt>
                <c:pt idx="53">
                  <c:v>00:00:01</c:v>
                </c:pt>
                <c:pt idx="54">
                  <c:v>00:00:01</c:v>
                </c:pt>
                <c:pt idx="55">
                  <c:v>00:00:01</c:v>
                </c:pt>
                <c:pt idx="56">
                  <c:v>00:00:01</c:v>
                </c:pt>
                <c:pt idx="57">
                  <c:v>00:00:01</c:v>
                </c:pt>
                <c:pt idx="58">
                  <c:v>00:00:01</c:v>
                </c:pt>
                <c:pt idx="59">
                  <c:v>00:00:01</c:v>
                </c:pt>
                <c:pt idx="60">
                  <c:v>00:00:01</c:v>
                </c:pt>
                <c:pt idx="61">
                  <c:v>00:00:01</c:v>
                </c:pt>
                <c:pt idx="62">
                  <c:v>00:00:01</c:v>
                </c:pt>
                <c:pt idx="63">
                  <c:v>00:00:01</c:v>
                </c:pt>
                <c:pt idx="64">
                  <c:v>00:00:01</c:v>
                </c:pt>
                <c:pt idx="65">
                  <c:v>00:00:01</c:v>
                </c:pt>
                <c:pt idx="66">
                  <c:v>00:00:01</c:v>
                </c:pt>
                <c:pt idx="67">
                  <c:v>00:00:01</c:v>
                </c:pt>
                <c:pt idx="68">
                  <c:v>00:00:01</c:v>
                </c:pt>
                <c:pt idx="69">
                  <c:v>00:00:01</c:v>
                </c:pt>
                <c:pt idx="70">
                  <c:v>00:00:01</c:v>
                </c:pt>
                <c:pt idx="71">
                  <c:v>00:00:01</c:v>
                </c:pt>
                <c:pt idx="72">
                  <c:v>00:00:01</c:v>
                </c:pt>
                <c:pt idx="73">
                  <c:v>00:00:01</c:v>
                </c:pt>
                <c:pt idx="74">
                  <c:v>00:00:01</c:v>
                </c:pt>
                <c:pt idx="75">
                  <c:v>00:00:01</c:v>
                </c:pt>
                <c:pt idx="76">
                  <c:v>00:00:01</c:v>
                </c:pt>
                <c:pt idx="77">
                  <c:v>00:00:01</c:v>
                </c:pt>
                <c:pt idx="78">
                  <c:v>00:00:01</c:v>
                </c:pt>
                <c:pt idx="79">
                  <c:v>00:00:01</c:v>
                </c:pt>
                <c:pt idx="80">
                  <c:v>00:00:01</c:v>
                </c:pt>
                <c:pt idx="81">
                  <c:v>00:00:01</c:v>
                </c:pt>
                <c:pt idx="82">
                  <c:v>00:00:01</c:v>
                </c:pt>
                <c:pt idx="83">
                  <c:v>00:00:01</c:v>
                </c:pt>
                <c:pt idx="84">
                  <c:v>00:00:01</c:v>
                </c:pt>
                <c:pt idx="85">
                  <c:v>00:00:01</c:v>
                </c:pt>
                <c:pt idx="86">
                  <c:v>00:00:01</c:v>
                </c:pt>
                <c:pt idx="87">
                  <c:v>00:00:01</c:v>
                </c:pt>
                <c:pt idx="88">
                  <c:v>00:00:01</c:v>
                </c:pt>
                <c:pt idx="89">
                  <c:v>00:00:01</c:v>
                </c:pt>
                <c:pt idx="90">
                  <c:v>00:00:01</c:v>
                </c:pt>
                <c:pt idx="91">
                  <c:v>00:00:01</c:v>
                </c:pt>
                <c:pt idx="92">
                  <c:v>00:00:02</c:v>
                </c:pt>
                <c:pt idx="93">
                  <c:v>00:00:02</c:v>
                </c:pt>
                <c:pt idx="94">
                  <c:v>00:00:02</c:v>
                </c:pt>
                <c:pt idx="95">
                  <c:v>00:00:02</c:v>
                </c:pt>
                <c:pt idx="96">
                  <c:v>00:00:02</c:v>
                </c:pt>
                <c:pt idx="97">
                  <c:v>00:00:02</c:v>
                </c:pt>
                <c:pt idx="98">
                  <c:v>00:00:02</c:v>
                </c:pt>
                <c:pt idx="99">
                  <c:v>00:00:02</c:v>
                </c:pt>
                <c:pt idx="100">
                  <c:v>00:00:02</c:v>
                </c:pt>
                <c:pt idx="101">
                  <c:v>00:00:02</c:v>
                </c:pt>
                <c:pt idx="102">
                  <c:v>00:00:02</c:v>
                </c:pt>
                <c:pt idx="103">
                  <c:v>00:00:02</c:v>
                </c:pt>
                <c:pt idx="104">
                  <c:v>00:00:02</c:v>
                </c:pt>
                <c:pt idx="105">
                  <c:v>00:00:02</c:v>
                </c:pt>
                <c:pt idx="106">
                  <c:v>00:00:02</c:v>
                </c:pt>
                <c:pt idx="107">
                  <c:v>00:00:02</c:v>
                </c:pt>
                <c:pt idx="108">
                  <c:v>00:00:02</c:v>
                </c:pt>
                <c:pt idx="109">
                  <c:v>00:00:02</c:v>
                </c:pt>
                <c:pt idx="110">
                  <c:v>00:00:02</c:v>
                </c:pt>
                <c:pt idx="111">
                  <c:v>00:00:02</c:v>
                </c:pt>
                <c:pt idx="112">
                  <c:v>00:00:02</c:v>
                </c:pt>
                <c:pt idx="113">
                  <c:v>00:00:02</c:v>
                </c:pt>
                <c:pt idx="114">
                  <c:v>00:00:02</c:v>
                </c:pt>
                <c:pt idx="115">
                  <c:v>00:00:02</c:v>
                </c:pt>
                <c:pt idx="116">
                  <c:v>00:00:02</c:v>
                </c:pt>
                <c:pt idx="117">
                  <c:v>00:00:02</c:v>
                </c:pt>
                <c:pt idx="118">
                  <c:v>00:00:02</c:v>
                </c:pt>
                <c:pt idx="119">
                  <c:v>00:00:02</c:v>
                </c:pt>
                <c:pt idx="120">
                  <c:v>00:00:02</c:v>
                </c:pt>
                <c:pt idx="121">
                  <c:v>00:00:02</c:v>
                </c:pt>
                <c:pt idx="122">
                  <c:v>00:00:02</c:v>
                </c:pt>
                <c:pt idx="123">
                  <c:v>00:00:02</c:v>
                </c:pt>
                <c:pt idx="124">
                  <c:v>00:00:02</c:v>
                </c:pt>
                <c:pt idx="125">
                  <c:v>00:00:02</c:v>
                </c:pt>
                <c:pt idx="126">
                  <c:v>00:00:02</c:v>
                </c:pt>
                <c:pt idx="127">
                  <c:v>00:00:02</c:v>
                </c:pt>
                <c:pt idx="128">
                  <c:v>00:00:02</c:v>
                </c:pt>
                <c:pt idx="129">
                  <c:v>00:00:02</c:v>
                </c:pt>
                <c:pt idx="130">
                  <c:v>00:00:02</c:v>
                </c:pt>
                <c:pt idx="131">
                  <c:v>00:00:02</c:v>
                </c:pt>
                <c:pt idx="132">
                  <c:v>00:00:02</c:v>
                </c:pt>
                <c:pt idx="133">
                  <c:v>00:00:02</c:v>
                </c:pt>
                <c:pt idx="134">
                  <c:v>00:00:02</c:v>
                </c:pt>
                <c:pt idx="135">
                  <c:v>00:00:02</c:v>
                </c:pt>
                <c:pt idx="136">
                  <c:v>00:00:02</c:v>
                </c:pt>
                <c:pt idx="137">
                  <c:v>00:00:02</c:v>
                </c:pt>
                <c:pt idx="138">
                  <c:v>00:00:02</c:v>
                </c:pt>
                <c:pt idx="139">
                  <c:v>00:00:02</c:v>
                </c:pt>
                <c:pt idx="140">
                  <c:v>00:00:02</c:v>
                </c:pt>
                <c:pt idx="141">
                  <c:v>00:00:02</c:v>
                </c:pt>
                <c:pt idx="142">
                  <c:v>00:00:02</c:v>
                </c:pt>
                <c:pt idx="143">
                  <c:v>00:00:02</c:v>
                </c:pt>
                <c:pt idx="144">
                  <c:v>00:00:02</c:v>
                </c:pt>
                <c:pt idx="145">
                  <c:v>00:00:02</c:v>
                </c:pt>
                <c:pt idx="146">
                  <c:v>00:00:02</c:v>
                </c:pt>
                <c:pt idx="147">
                  <c:v>00:00:02</c:v>
                </c:pt>
                <c:pt idx="148">
                  <c:v>00:00:02</c:v>
                </c:pt>
                <c:pt idx="149">
                  <c:v>00:00:02</c:v>
                </c:pt>
                <c:pt idx="150">
                  <c:v>00:00:02</c:v>
                </c:pt>
                <c:pt idx="151">
                  <c:v>00:00:02</c:v>
                </c:pt>
                <c:pt idx="152">
                  <c:v>00:00:03</c:v>
                </c:pt>
                <c:pt idx="153">
                  <c:v>00:00:03</c:v>
                </c:pt>
                <c:pt idx="154">
                  <c:v>00:00:03</c:v>
                </c:pt>
                <c:pt idx="155">
                  <c:v>00:00:03</c:v>
                </c:pt>
                <c:pt idx="156">
                  <c:v>00:00:03</c:v>
                </c:pt>
                <c:pt idx="157">
                  <c:v>00:00:03</c:v>
                </c:pt>
                <c:pt idx="158">
                  <c:v>00:00:03</c:v>
                </c:pt>
                <c:pt idx="159">
                  <c:v>00:00:03</c:v>
                </c:pt>
                <c:pt idx="160">
                  <c:v>00:00:03</c:v>
                </c:pt>
                <c:pt idx="161">
                  <c:v>00:00:03</c:v>
                </c:pt>
                <c:pt idx="162">
                  <c:v>00:00:03</c:v>
                </c:pt>
                <c:pt idx="163">
                  <c:v>00:00:03</c:v>
                </c:pt>
                <c:pt idx="164">
                  <c:v>00:00:03</c:v>
                </c:pt>
                <c:pt idx="165">
                  <c:v>00:00:03</c:v>
                </c:pt>
                <c:pt idx="166">
                  <c:v>00:00:03</c:v>
                </c:pt>
                <c:pt idx="167">
                  <c:v>00:00:03</c:v>
                </c:pt>
                <c:pt idx="168">
                  <c:v>00:00:03</c:v>
                </c:pt>
                <c:pt idx="169">
                  <c:v>00:00:03</c:v>
                </c:pt>
                <c:pt idx="170">
                  <c:v>00:00:03</c:v>
                </c:pt>
                <c:pt idx="171">
                  <c:v>00:00:03</c:v>
                </c:pt>
                <c:pt idx="172">
                  <c:v>00:00:03</c:v>
                </c:pt>
                <c:pt idx="173">
                  <c:v>00:00:03</c:v>
                </c:pt>
                <c:pt idx="174">
                  <c:v>00:00:03</c:v>
                </c:pt>
                <c:pt idx="175">
                  <c:v>00:00:03</c:v>
                </c:pt>
                <c:pt idx="176">
                  <c:v>00:00:03</c:v>
                </c:pt>
                <c:pt idx="177">
                  <c:v>00:00:03</c:v>
                </c:pt>
                <c:pt idx="178">
                  <c:v>00:00:03</c:v>
                </c:pt>
                <c:pt idx="179">
                  <c:v>00:00:03</c:v>
                </c:pt>
                <c:pt idx="180">
                  <c:v>00:00:03</c:v>
                </c:pt>
                <c:pt idx="181">
                  <c:v>00:00:03</c:v>
                </c:pt>
                <c:pt idx="182">
                  <c:v>00:00:03</c:v>
                </c:pt>
                <c:pt idx="183">
                  <c:v>00:00:03</c:v>
                </c:pt>
                <c:pt idx="184">
                  <c:v>00:00:03</c:v>
                </c:pt>
                <c:pt idx="185">
                  <c:v>00:00:03</c:v>
                </c:pt>
                <c:pt idx="186">
                  <c:v>00:00:03</c:v>
                </c:pt>
                <c:pt idx="187">
                  <c:v>00:00:03</c:v>
                </c:pt>
                <c:pt idx="188">
                  <c:v>00:00:03</c:v>
                </c:pt>
                <c:pt idx="189">
                  <c:v>00:00:03</c:v>
                </c:pt>
                <c:pt idx="190">
                  <c:v>00:00:03</c:v>
                </c:pt>
                <c:pt idx="191">
                  <c:v>00:00:03</c:v>
                </c:pt>
                <c:pt idx="192">
                  <c:v>00:00:03</c:v>
                </c:pt>
                <c:pt idx="193">
                  <c:v>00:00:03</c:v>
                </c:pt>
                <c:pt idx="194">
                  <c:v>00:00:03</c:v>
                </c:pt>
                <c:pt idx="195">
                  <c:v>00:00:03</c:v>
                </c:pt>
                <c:pt idx="196">
                  <c:v>00:00:03</c:v>
                </c:pt>
                <c:pt idx="197">
                  <c:v>00:00:03</c:v>
                </c:pt>
                <c:pt idx="198">
                  <c:v>00:00:03</c:v>
                </c:pt>
                <c:pt idx="199">
                  <c:v>00:00:03</c:v>
                </c:pt>
                <c:pt idx="200">
                  <c:v>00:00:03</c:v>
                </c:pt>
                <c:pt idx="201">
                  <c:v>00:00:03</c:v>
                </c:pt>
                <c:pt idx="202">
                  <c:v>00:00:03</c:v>
                </c:pt>
                <c:pt idx="203">
                  <c:v>00:00:03</c:v>
                </c:pt>
                <c:pt idx="204">
                  <c:v>00:00:03</c:v>
                </c:pt>
                <c:pt idx="205">
                  <c:v>00:00:03</c:v>
                </c:pt>
                <c:pt idx="206">
                  <c:v>00:00:03</c:v>
                </c:pt>
                <c:pt idx="207">
                  <c:v>00:00:03</c:v>
                </c:pt>
                <c:pt idx="208">
                  <c:v>00:00:03</c:v>
                </c:pt>
                <c:pt idx="209">
                  <c:v>00:00:03</c:v>
                </c:pt>
                <c:pt idx="210">
                  <c:v>00:00:03</c:v>
                </c:pt>
                <c:pt idx="211">
                  <c:v>00:00:04</c:v>
                </c:pt>
                <c:pt idx="212">
                  <c:v>00:00:04</c:v>
                </c:pt>
                <c:pt idx="213">
                  <c:v>00:00:04</c:v>
                </c:pt>
                <c:pt idx="214">
                  <c:v>00:00:04</c:v>
                </c:pt>
                <c:pt idx="215">
                  <c:v>00:00:04</c:v>
                </c:pt>
                <c:pt idx="216">
                  <c:v>00:00:04</c:v>
                </c:pt>
                <c:pt idx="217">
                  <c:v>00:00:04</c:v>
                </c:pt>
                <c:pt idx="218">
                  <c:v>00:00:04</c:v>
                </c:pt>
                <c:pt idx="219">
                  <c:v>00:00:04</c:v>
                </c:pt>
                <c:pt idx="220">
                  <c:v>00:00:04</c:v>
                </c:pt>
                <c:pt idx="221">
                  <c:v>00:00:04</c:v>
                </c:pt>
                <c:pt idx="222">
                  <c:v>00:00:04</c:v>
                </c:pt>
                <c:pt idx="223">
                  <c:v>00:00:04</c:v>
                </c:pt>
                <c:pt idx="224">
                  <c:v>00:00:04</c:v>
                </c:pt>
                <c:pt idx="225">
                  <c:v>00:00:04</c:v>
                </c:pt>
                <c:pt idx="226">
                  <c:v>00:00:04</c:v>
                </c:pt>
                <c:pt idx="227">
                  <c:v>00:00:04</c:v>
                </c:pt>
                <c:pt idx="228">
                  <c:v>00:00:04</c:v>
                </c:pt>
                <c:pt idx="229">
                  <c:v>00:00:04</c:v>
                </c:pt>
                <c:pt idx="230">
                  <c:v>00:00:04</c:v>
                </c:pt>
                <c:pt idx="231">
                  <c:v>00:00:04</c:v>
                </c:pt>
                <c:pt idx="232">
                  <c:v>00:00:04</c:v>
                </c:pt>
                <c:pt idx="233">
                  <c:v>00:00:04</c:v>
                </c:pt>
                <c:pt idx="234">
                  <c:v>00:00:04</c:v>
                </c:pt>
                <c:pt idx="235">
                  <c:v>00:00:04</c:v>
                </c:pt>
                <c:pt idx="236">
                  <c:v>00:00:04</c:v>
                </c:pt>
                <c:pt idx="237">
                  <c:v>00:00:04</c:v>
                </c:pt>
                <c:pt idx="238">
                  <c:v>00:00:04</c:v>
                </c:pt>
                <c:pt idx="239">
                  <c:v>00:00:04</c:v>
                </c:pt>
                <c:pt idx="240">
                  <c:v>00:00:04</c:v>
                </c:pt>
                <c:pt idx="241">
                  <c:v>00:00:04</c:v>
                </c:pt>
                <c:pt idx="242">
                  <c:v>00:00:04</c:v>
                </c:pt>
                <c:pt idx="243">
                  <c:v>00:00:04</c:v>
                </c:pt>
                <c:pt idx="244">
                  <c:v>00:00:04</c:v>
                </c:pt>
                <c:pt idx="245">
                  <c:v>00:00:04</c:v>
                </c:pt>
                <c:pt idx="246">
                  <c:v>00:00:04</c:v>
                </c:pt>
                <c:pt idx="247">
                  <c:v>00:00:04</c:v>
                </c:pt>
                <c:pt idx="248">
                  <c:v>00:00:04</c:v>
                </c:pt>
                <c:pt idx="249">
                  <c:v>00:00:04</c:v>
                </c:pt>
                <c:pt idx="250">
                  <c:v>00:00:04</c:v>
                </c:pt>
                <c:pt idx="251">
                  <c:v>00:00:04</c:v>
                </c:pt>
                <c:pt idx="252">
                  <c:v>00:00:04</c:v>
                </c:pt>
                <c:pt idx="253">
                  <c:v>00:00:04</c:v>
                </c:pt>
                <c:pt idx="254">
                  <c:v>00:00:04</c:v>
                </c:pt>
                <c:pt idx="255">
                  <c:v>00:00:04</c:v>
                </c:pt>
                <c:pt idx="256">
                  <c:v>00:00:04</c:v>
                </c:pt>
                <c:pt idx="257">
                  <c:v>00:00:04</c:v>
                </c:pt>
                <c:pt idx="258">
                  <c:v>00:00:04</c:v>
                </c:pt>
                <c:pt idx="259">
                  <c:v>00:00:04</c:v>
                </c:pt>
                <c:pt idx="260">
                  <c:v>00:00:04</c:v>
                </c:pt>
                <c:pt idx="261">
                  <c:v>00:00:04</c:v>
                </c:pt>
                <c:pt idx="262">
                  <c:v>00:00:04</c:v>
                </c:pt>
                <c:pt idx="263">
                  <c:v>00:00:04</c:v>
                </c:pt>
                <c:pt idx="264">
                  <c:v>00:00:04</c:v>
                </c:pt>
                <c:pt idx="265">
                  <c:v>00:00:04</c:v>
                </c:pt>
                <c:pt idx="266">
                  <c:v>00:00:04</c:v>
                </c:pt>
                <c:pt idx="267">
                  <c:v>00:00:04</c:v>
                </c:pt>
                <c:pt idx="268">
                  <c:v>00:00:04</c:v>
                </c:pt>
                <c:pt idx="269">
                  <c:v>00:00:04</c:v>
                </c:pt>
                <c:pt idx="270">
                  <c:v>00:00:04</c:v>
                </c:pt>
                <c:pt idx="271">
                  <c:v>00:00:04</c:v>
                </c:pt>
                <c:pt idx="272">
                  <c:v>00:00:05</c:v>
                </c:pt>
                <c:pt idx="273">
                  <c:v>00:00:05</c:v>
                </c:pt>
                <c:pt idx="274">
                  <c:v>00:00:05</c:v>
                </c:pt>
                <c:pt idx="275">
                  <c:v>00:00:05</c:v>
                </c:pt>
                <c:pt idx="276">
                  <c:v>00:00:05</c:v>
                </c:pt>
                <c:pt idx="277">
                  <c:v>00:00:05</c:v>
                </c:pt>
                <c:pt idx="278">
                  <c:v>00:00:05</c:v>
                </c:pt>
                <c:pt idx="279">
                  <c:v>00:00:05</c:v>
                </c:pt>
                <c:pt idx="280">
                  <c:v>00:00:05</c:v>
                </c:pt>
                <c:pt idx="281">
                  <c:v>00:00:05</c:v>
                </c:pt>
                <c:pt idx="282">
                  <c:v>00:00:05</c:v>
                </c:pt>
                <c:pt idx="283">
                  <c:v>00:00:05</c:v>
                </c:pt>
                <c:pt idx="284">
                  <c:v>00:00:05</c:v>
                </c:pt>
                <c:pt idx="285">
                  <c:v>00:00:05</c:v>
                </c:pt>
                <c:pt idx="286">
                  <c:v>00:00:05</c:v>
                </c:pt>
                <c:pt idx="287">
                  <c:v>00:00:05</c:v>
                </c:pt>
                <c:pt idx="288">
                  <c:v>00:00:05</c:v>
                </c:pt>
                <c:pt idx="289">
                  <c:v>00:00:05</c:v>
                </c:pt>
                <c:pt idx="290">
                  <c:v>00:00:05</c:v>
                </c:pt>
                <c:pt idx="291">
                  <c:v>00:00:05</c:v>
                </c:pt>
                <c:pt idx="292">
                  <c:v>00:00:05</c:v>
                </c:pt>
                <c:pt idx="293">
                  <c:v>00:00:05</c:v>
                </c:pt>
                <c:pt idx="294">
                  <c:v>00:00:05</c:v>
                </c:pt>
                <c:pt idx="295">
                  <c:v>00:00:05</c:v>
                </c:pt>
                <c:pt idx="296">
                  <c:v>00:00:05</c:v>
                </c:pt>
                <c:pt idx="297">
                  <c:v>00:00:05</c:v>
                </c:pt>
                <c:pt idx="298">
                  <c:v>00:00:05</c:v>
                </c:pt>
                <c:pt idx="299">
                  <c:v>00:00:05</c:v>
                </c:pt>
                <c:pt idx="300">
                  <c:v>00:00:05</c:v>
                </c:pt>
                <c:pt idx="301">
                  <c:v>00:00:05</c:v>
                </c:pt>
                <c:pt idx="302">
                  <c:v>00:00:05</c:v>
                </c:pt>
                <c:pt idx="303">
                  <c:v>00:00:05</c:v>
                </c:pt>
                <c:pt idx="304">
                  <c:v>00:00:05</c:v>
                </c:pt>
                <c:pt idx="305">
                  <c:v>00:00:05</c:v>
                </c:pt>
                <c:pt idx="306">
                  <c:v>00:00:05</c:v>
                </c:pt>
                <c:pt idx="307">
                  <c:v>00:00:05</c:v>
                </c:pt>
                <c:pt idx="308">
                  <c:v>00:00:05</c:v>
                </c:pt>
                <c:pt idx="309">
                  <c:v>00:00:05</c:v>
                </c:pt>
                <c:pt idx="310">
                  <c:v>00:00:05</c:v>
                </c:pt>
                <c:pt idx="311">
                  <c:v>00:00:05</c:v>
                </c:pt>
                <c:pt idx="312">
                  <c:v>00:00:05</c:v>
                </c:pt>
                <c:pt idx="313">
                  <c:v>00:00:05</c:v>
                </c:pt>
                <c:pt idx="314">
                  <c:v>00:00:05</c:v>
                </c:pt>
                <c:pt idx="315">
                  <c:v>00:00:05</c:v>
                </c:pt>
                <c:pt idx="316">
                  <c:v>00:00:05</c:v>
                </c:pt>
                <c:pt idx="317">
                  <c:v>00:00:05</c:v>
                </c:pt>
                <c:pt idx="318">
                  <c:v>00:00:05</c:v>
                </c:pt>
                <c:pt idx="319">
                  <c:v>00:00:05</c:v>
                </c:pt>
                <c:pt idx="320">
                  <c:v>00:00:05</c:v>
                </c:pt>
                <c:pt idx="321">
                  <c:v>00:00:05</c:v>
                </c:pt>
                <c:pt idx="322">
                  <c:v>00:00:05</c:v>
                </c:pt>
                <c:pt idx="323">
                  <c:v>00:00:05</c:v>
                </c:pt>
                <c:pt idx="324">
                  <c:v>00:00:05</c:v>
                </c:pt>
                <c:pt idx="325">
                  <c:v>00:00:05</c:v>
                </c:pt>
                <c:pt idx="326">
                  <c:v>00:00:05</c:v>
                </c:pt>
                <c:pt idx="327">
                  <c:v>00:00:05</c:v>
                </c:pt>
                <c:pt idx="328">
                  <c:v>00:00:05</c:v>
                </c:pt>
                <c:pt idx="329">
                  <c:v>00:00:05</c:v>
                </c:pt>
                <c:pt idx="330">
                  <c:v>00:00:05</c:v>
                </c:pt>
                <c:pt idx="331">
                  <c:v>00:00:06</c:v>
                </c:pt>
                <c:pt idx="332">
                  <c:v>00:00:06</c:v>
                </c:pt>
                <c:pt idx="333">
                  <c:v>00:00:06</c:v>
                </c:pt>
                <c:pt idx="334">
                  <c:v>00:00:06</c:v>
                </c:pt>
                <c:pt idx="335">
                  <c:v>00:00:06</c:v>
                </c:pt>
                <c:pt idx="336">
                  <c:v>00:00:06</c:v>
                </c:pt>
                <c:pt idx="337">
                  <c:v>00:00:06</c:v>
                </c:pt>
                <c:pt idx="338">
                  <c:v>00:00:06</c:v>
                </c:pt>
                <c:pt idx="339">
                  <c:v>00:00:06</c:v>
                </c:pt>
                <c:pt idx="340">
                  <c:v>00:00:06</c:v>
                </c:pt>
                <c:pt idx="341">
                  <c:v>00:00:06</c:v>
                </c:pt>
                <c:pt idx="342">
                  <c:v>00:00:06</c:v>
                </c:pt>
                <c:pt idx="343">
                  <c:v>00:00:06</c:v>
                </c:pt>
                <c:pt idx="344">
                  <c:v>00:00:06</c:v>
                </c:pt>
                <c:pt idx="345">
                  <c:v>00:00:06</c:v>
                </c:pt>
                <c:pt idx="346">
                  <c:v>00:00:06</c:v>
                </c:pt>
                <c:pt idx="347">
                  <c:v>00:00:06</c:v>
                </c:pt>
                <c:pt idx="348">
                  <c:v>00:00:06</c:v>
                </c:pt>
                <c:pt idx="349">
                  <c:v>00:00:06</c:v>
                </c:pt>
                <c:pt idx="350">
                  <c:v>00:00:06</c:v>
                </c:pt>
                <c:pt idx="351">
                  <c:v>00:00:06</c:v>
                </c:pt>
                <c:pt idx="352">
                  <c:v>00:00:06</c:v>
                </c:pt>
                <c:pt idx="353">
                  <c:v>00:00:06</c:v>
                </c:pt>
                <c:pt idx="354">
                  <c:v>00:00:06</c:v>
                </c:pt>
                <c:pt idx="355">
                  <c:v>00:00:06</c:v>
                </c:pt>
                <c:pt idx="356">
                  <c:v>00:00:06</c:v>
                </c:pt>
                <c:pt idx="357">
                  <c:v>00:00:06</c:v>
                </c:pt>
                <c:pt idx="358">
                  <c:v>00:00:06</c:v>
                </c:pt>
                <c:pt idx="359">
                  <c:v>00:00:06</c:v>
                </c:pt>
                <c:pt idx="360">
                  <c:v>00:00:06</c:v>
                </c:pt>
                <c:pt idx="361">
                  <c:v>00:00:06</c:v>
                </c:pt>
                <c:pt idx="362">
                  <c:v>00:00:06</c:v>
                </c:pt>
                <c:pt idx="363">
                  <c:v>00:00:06</c:v>
                </c:pt>
                <c:pt idx="364">
                  <c:v>00:00:06</c:v>
                </c:pt>
                <c:pt idx="365">
                  <c:v>00:00:06</c:v>
                </c:pt>
                <c:pt idx="366">
                  <c:v>00:00:06</c:v>
                </c:pt>
                <c:pt idx="367">
                  <c:v>00:00:06</c:v>
                </c:pt>
                <c:pt idx="368">
                  <c:v>00:00:06</c:v>
                </c:pt>
                <c:pt idx="369">
                  <c:v>00:00:06</c:v>
                </c:pt>
                <c:pt idx="370">
                  <c:v>00:00:06</c:v>
                </c:pt>
                <c:pt idx="371">
                  <c:v>00:00:06</c:v>
                </c:pt>
                <c:pt idx="372">
                  <c:v>00:00:06</c:v>
                </c:pt>
                <c:pt idx="373">
                  <c:v>00:00:06</c:v>
                </c:pt>
                <c:pt idx="374">
                  <c:v>00:00:06</c:v>
                </c:pt>
                <c:pt idx="375">
                  <c:v>00:00:06</c:v>
                </c:pt>
                <c:pt idx="376">
                  <c:v>00:00:06</c:v>
                </c:pt>
                <c:pt idx="377">
                  <c:v>00:00:06</c:v>
                </c:pt>
                <c:pt idx="378">
                  <c:v>00:00:06</c:v>
                </c:pt>
                <c:pt idx="379">
                  <c:v>00:00:06</c:v>
                </c:pt>
                <c:pt idx="380">
                  <c:v>00:00:06</c:v>
                </c:pt>
                <c:pt idx="381">
                  <c:v>00:00:06</c:v>
                </c:pt>
                <c:pt idx="382">
                  <c:v>00:00:06</c:v>
                </c:pt>
                <c:pt idx="383">
                  <c:v>00:00:06</c:v>
                </c:pt>
                <c:pt idx="384">
                  <c:v>00:00:06</c:v>
                </c:pt>
                <c:pt idx="385">
                  <c:v>00:00:06</c:v>
                </c:pt>
                <c:pt idx="386">
                  <c:v>00:00:06</c:v>
                </c:pt>
                <c:pt idx="387">
                  <c:v>00:00:06</c:v>
                </c:pt>
                <c:pt idx="388">
                  <c:v>00:00:06</c:v>
                </c:pt>
                <c:pt idx="389">
                  <c:v>00:00:06</c:v>
                </c:pt>
                <c:pt idx="390">
                  <c:v>00:00:06</c:v>
                </c:pt>
                <c:pt idx="391">
                  <c:v>00:00:06</c:v>
                </c:pt>
                <c:pt idx="392">
                  <c:v>00:00:07</c:v>
                </c:pt>
                <c:pt idx="393">
                  <c:v>00:00:07</c:v>
                </c:pt>
                <c:pt idx="394">
                  <c:v>00:00:07</c:v>
                </c:pt>
                <c:pt idx="395">
                  <c:v>00:00:07</c:v>
                </c:pt>
                <c:pt idx="396">
                  <c:v>00:00:07</c:v>
                </c:pt>
                <c:pt idx="397">
                  <c:v>00:00:07</c:v>
                </c:pt>
                <c:pt idx="398">
                  <c:v>00:00:07</c:v>
                </c:pt>
                <c:pt idx="399">
                  <c:v>00:00:07</c:v>
                </c:pt>
                <c:pt idx="400">
                  <c:v>00:00:07</c:v>
                </c:pt>
                <c:pt idx="401">
                  <c:v>00:00:07</c:v>
                </c:pt>
                <c:pt idx="402">
                  <c:v>00:00:07</c:v>
                </c:pt>
                <c:pt idx="403">
                  <c:v>00:00:07</c:v>
                </c:pt>
                <c:pt idx="404">
                  <c:v>00:00:07</c:v>
                </c:pt>
                <c:pt idx="405">
                  <c:v>00:00:07</c:v>
                </c:pt>
                <c:pt idx="406">
                  <c:v>00:00:07</c:v>
                </c:pt>
                <c:pt idx="407">
                  <c:v>00:00:07</c:v>
                </c:pt>
                <c:pt idx="408">
                  <c:v>00:00:07</c:v>
                </c:pt>
                <c:pt idx="409">
                  <c:v>00:00:07</c:v>
                </c:pt>
                <c:pt idx="410">
                  <c:v>00:00:07</c:v>
                </c:pt>
                <c:pt idx="411">
                  <c:v>00:00:07</c:v>
                </c:pt>
                <c:pt idx="412">
                  <c:v>00:00:07</c:v>
                </c:pt>
                <c:pt idx="413">
                  <c:v>00:00:07</c:v>
                </c:pt>
                <c:pt idx="414">
                  <c:v>00:00:07</c:v>
                </c:pt>
                <c:pt idx="415">
                  <c:v>00:00:07</c:v>
                </c:pt>
                <c:pt idx="416">
                  <c:v>00:00:07</c:v>
                </c:pt>
                <c:pt idx="417">
                  <c:v>00:00:07</c:v>
                </c:pt>
                <c:pt idx="418">
                  <c:v>00:00:07</c:v>
                </c:pt>
                <c:pt idx="419">
                  <c:v>00:00:07</c:v>
                </c:pt>
                <c:pt idx="420">
                  <c:v>00:00:07</c:v>
                </c:pt>
                <c:pt idx="421">
                  <c:v>00:00:07</c:v>
                </c:pt>
                <c:pt idx="422">
                  <c:v>00:00:07</c:v>
                </c:pt>
                <c:pt idx="423">
                  <c:v>00:00:07</c:v>
                </c:pt>
                <c:pt idx="424">
                  <c:v>00:00:07</c:v>
                </c:pt>
                <c:pt idx="425">
                  <c:v>00:00:07</c:v>
                </c:pt>
                <c:pt idx="426">
                  <c:v>00:00:07</c:v>
                </c:pt>
                <c:pt idx="427">
                  <c:v>00:00:07</c:v>
                </c:pt>
                <c:pt idx="428">
                  <c:v>00:00:07</c:v>
                </c:pt>
                <c:pt idx="429">
                  <c:v>00:00:07</c:v>
                </c:pt>
                <c:pt idx="430">
                  <c:v>00:00:07</c:v>
                </c:pt>
                <c:pt idx="431">
                  <c:v>00:00:07</c:v>
                </c:pt>
                <c:pt idx="432">
                  <c:v>00:00:07</c:v>
                </c:pt>
                <c:pt idx="433">
                  <c:v>00:00:07</c:v>
                </c:pt>
                <c:pt idx="434">
                  <c:v>00:00:07</c:v>
                </c:pt>
                <c:pt idx="435">
                  <c:v>00:00:07</c:v>
                </c:pt>
                <c:pt idx="436">
                  <c:v>00:00:07</c:v>
                </c:pt>
                <c:pt idx="437">
                  <c:v>00:00:07</c:v>
                </c:pt>
                <c:pt idx="438">
                  <c:v>00:00:07</c:v>
                </c:pt>
                <c:pt idx="439">
                  <c:v>00:00:07</c:v>
                </c:pt>
                <c:pt idx="440">
                  <c:v>00:00:07</c:v>
                </c:pt>
                <c:pt idx="441">
                  <c:v>00:00:07</c:v>
                </c:pt>
                <c:pt idx="442">
                  <c:v>00:00:07</c:v>
                </c:pt>
                <c:pt idx="443">
                  <c:v>00:00:07</c:v>
                </c:pt>
                <c:pt idx="444">
                  <c:v>00:00:07</c:v>
                </c:pt>
                <c:pt idx="445">
                  <c:v>00:00:07</c:v>
                </c:pt>
                <c:pt idx="446">
                  <c:v>00:00:07</c:v>
                </c:pt>
                <c:pt idx="447">
                  <c:v>00:00:07</c:v>
                </c:pt>
                <c:pt idx="448">
                  <c:v>00:00:07</c:v>
                </c:pt>
                <c:pt idx="449">
                  <c:v>00:00:07</c:v>
                </c:pt>
                <c:pt idx="450">
                  <c:v>00:00:07</c:v>
                </c:pt>
                <c:pt idx="451">
                  <c:v>00:00:08</c:v>
                </c:pt>
                <c:pt idx="452">
                  <c:v>00:00:08</c:v>
                </c:pt>
                <c:pt idx="453">
                  <c:v>00:00:08</c:v>
                </c:pt>
                <c:pt idx="454">
                  <c:v>00:00:08</c:v>
                </c:pt>
                <c:pt idx="455">
                  <c:v>00:00:08</c:v>
                </c:pt>
                <c:pt idx="456">
                  <c:v>00:00:08</c:v>
                </c:pt>
                <c:pt idx="457">
                  <c:v>00:00:08</c:v>
                </c:pt>
                <c:pt idx="458">
                  <c:v>00:00:08</c:v>
                </c:pt>
                <c:pt idx="459">
                  <c:v>00:00:08</c:v>
                </c:pt>
                <c:pt idx="460">
                  <c:v>00:00:08</c:v>
                </c:pt>
                <c:pt idx="461">
                  <c:v>00:00:08</c:v>
                </c:pt>
                <c:pt idx="462">
                  <c:v>00:00:08</c:v>
                </c:pt>
                <c:pt idx="463">
                  <c:v>00:00:08</c:v>
                </c:pt>
                <c:pt idx="464">
                  <c:v>00:00:08</c:v>
                </c:pt>
                <c:pt idx="465">
                  <c:v>00:00:08</c:v>
                </c:pt>
                <c:pt idx="466">
                  <c:v>00:00:08</c:v>
                </c:pt>
                <c:pt idx="467">
                  <c:v>00:00:08</c:v>
                </c:pt>
                <c:pt idx="468">
                  <c:v>00:00:08</c:v>
                </c:pt>
                <c:pt idx="469">
                  <c:v>00:00:08</c:v>
                </c:pt>
                <c:pt idx="470">
                  <c:v>00:00:08</c:v>
                </c:pt>
                <c:pt idx="471">
                  <c:v>00:00:08</c:v>
                </c:pt>
                <c:pt idx="472">
                  <c:v>00:00:08</c:v>
                </c:pt>
                <c:pt idx="473">
                  <c:v>00:00:08</c:v>
                </c:pt>
                <c:pt idx="474">
                  <c:v>00:00:08</c:v>
                </c:pt>
                <c:pt idx="475">
                  <c:v>00:00:08</c:v>
                </c:pt>
                <c:pt idx="476">
                  <c:v>00:00:08</c:v>
                </c:pt>
                <c:pt idx="477">
                  <c:v>00:00:08</c:v>
                </c:pt>
                <c:pt idx="478">
                  <c:v>00:00:08</c:v>
                </c:pt>
                <c:pt idx="479">
                  <c:v>00:00:08</c:v>
                </c:pt>
                <c:pt idx="480">
                  <c:v>00:00:08</c:v>
                </c:pt>
                <c:pt idx="481">
                  <c:v>00:00:08</c:v>
                </c:pt>
                <c:pt idx="482">
                  <c:v>00:00:08</c:v>
                </c:pt>
                <c:pt idx="483">
                  <c:v>00:00:08</c:v>
                </c:pt>
                <c:pt idx="484">
                  <c:v>00:00:08</c:v>
                </c:pt>
                <c:pt idx="485">
                  <c:v>00:00:08</c:v>
                </c:pt>
                <c:pt idx="486">
                  <c:v>00:00:08</c:v>
                </c:pt>
                <c:pt idx="487">
                  <c:v>00:00:08</c:v>
                </c:pt>
                <c:pt idx="488">
                  <c:v>00:00:08</c:v>
                </c:pt>
                <c:pt idx="489">
                  <c:v>00:00:08</c:v>
                </c:pt>
                <c:pt idx="490">
                  <c:v>00:00:08</c:v>
                </c:pt>
                <c:pt idx="491">
                  <c:v>00:00:08</c:v>
                </c:pt>
                <c:pt idx="492">
                  <c:v>00:00:08</c:v>
                </c:pt>
                <c:pt idx="493">
                  <c:v>00:00:08</c:v>
                </c:pt>
                <c:pt idx="494">
                  <c:v>00:00:08</c:v>
                </c:pt>
                <c:pt idx="495">
                  <c:v>00:00:08</c:v>
                </c:pt>
                <c:pt idx="496">
                  <c:v>00:00:08</c:v>
                </c:pt>
                <c:pt idx="497">
                  <c:v>00:00:08</c:v>
                </c:pt>
                <c:pt idx="498">
                  <c:v>00:00:08</c:v>
                </c:pt>
                <c:pt idx="499">
                  <c:v>00:00:08</c:v>
                </c:pt>
                <c:pt idx="500">
                  <c:v>00:00:08</c:v>
                </c:pt>
                <c:pt idx="501">
                  <c:v>00:00:08</c:v>
                </c:pt>
                <c:pt idx="502">
                  <c:v>00:00:08</c:v>
                </c:pt>
                <c:pt idx="503">
                  <c:v>00:00:08</c:v>
                </c:pt>
                <c:pt idx="504">
                  <c:v>00:00:08</c:v>
                </c:pt>
                <c:pt idx="505">
                  <c:v>00:00:08</c:v>
                </c:pt>
                <c:pt idx="506">
                  <c:v>00:00:08</c:v>
                </c:pt>
                <c:pt idx="507">
                  <c:v>00:00:08</c:v>
                </c:pt>
                <c:pt idx="508">
                  <c:v>00:00:08</c:v>
                </c:pt>
                <c:pt idx="509">
                  <c:v>00:00:08</c:v>
                </c:pt>
                <c:pt idx="510">
                  <c:v>00:00:08</c:v>
                </c:pt>
                <c:pt idx="511">
                  <c:v>00:00:08</c:v>
                </c:pt>
                <c:pt idx="512">
                  <c:v>00:00:09</c:v>
                </c:pt>
                <c:pt idx="513">
                  <c:v>00:00:09</c:v>
                </c:pt>
                <c:pt idx="514">
                  <c:v>00:00:09</c:v>
                </c:pt>
                <c:pt idx="515">
                  <c:v>00:00:09</c:v>
                </c:pt>
                <c:pt idx="516">
                  <c:v>00:00:09</c:v>
                </c:pt>
                <c:pt idx="517">
                  <c:v>00:00:09</c:v>
                </c:pt>
                <c:pt idx="518">
                  <c:v>00:00:09</c:v>
                </c:pt>
                <c:pt idx="519">
                  <c:v>00:00:09</c:v>
                </c:pt>
                <c:pt idx="520">
                  <c:v>00:00:09</c:v>
                </c:pt>
                <c:pt idx="521">
                  <c:v>00:00:09</c:v>
                </c:pt>
                <c:pt idx="522">
                  <c:v>00:00:09</c:v>
                </c:pt>
                <c:pt idx="523">
                  <c:v>00:00:09</c:v>
                </c:pt>
                <c:pt idx="524">
                  <c:v>00:00:09</c:v>
                </c:pt>
                <c:pt idx="525">
                  <c:v>00:00:09</c:v>
                </c:pt>
                <c:pt idx="526">
                  <c:v>00:00:09</c:v>
                </c:pt>
                <c:pt idx="527">
                  <c:v>00:00:09</c:v>
                </c:pt>
                <c:pt idx="528">
                  <c:v>00:00:09</c:v>
                </c:pt>
                <c:pt idx="529">
                  <c:v>00:00:09</c:v>
                </c:pt>
                <c:pt idx="530">
                  <c:v>00:00:09</c:v>
                </c:pt>
                <c:pt idx="531">
                  <c:v>00:00:09</c:v>
                </c:pt>
                <c:pt idx="532">
                  <c:v>00:00:09</c:v>
                </c:pt>
                <c:pt idx="533">
                  <c:v>00:00:09</c:v>
                </c:pt>
                <c:pt idx="534">
                  <c:v>00:00:09</c:v>
                </c:pt>
                <c:pt idx="535">
                  <c:v>00:00:09</c:v>
                </c:pt>
                <c:pt idx="536">
                  <c:v>00:00:09</c:v>
                </c:pt>
                <c:pt idx="537">
                  <c:v>00:00:09</c:v>
                </c:pt>
                <c:pt idx="538">
                  <c:v>00:00:09</c:v>
                </c:pt>
                <c:pt idx="539">
                  <c:v>00:00:09</c:v>
                </c:pt>
                <c:pt idx="540">
                  <c:v>00:00:09</c:v>
                </c:pt>
                <c:pt idx="541">
                  <c:v>00:00:09</c:v>
                </c:pt>
                <c:pt idx="542">
                  <c:v>00:00:09</c:v>
                </c:pt>
                <c:pt idx="543">
                  <c:v>00:00:09</c:v>
                </c:pt>
                <c:pt idx="544">
                  <c:v>00:00:09</c:v>
                </c:pt>
                <c:pt idx="545">
                  <c:v>00:00:09</c:v>
                </c:pt>
                <c:pt idx="546">
                  <c:v>00:00:09</c:v>
                </c:pt>
                <c:pt idx="547">
                  <c:v>00:00:09</c:v>
                </c:pt>
                <c:pt idx="548">
                  <c:v>00:00:09</c:v>
                </c:pt>
                <c:pt idx="549">
                  <c:v>00:00:09</c:v>
                </c:pt>
                <c:pt idx="550">
                  <c:v>00:00:09</c:v>
                </c:pt>
                <c:pt idx="551">
                  <c:v>00:00:09</c:v>
                </c:pt>
                <c:pt idx="552">
                  <c:v>00:00:09</c:v>
                </c:pt>
                <c:pt idx="553">
                  <c:v>00:00:09</c:v>
                </c:pt>
                <c:pt idx="554">
                  <c:v>00:00:09</c:v>
                </c:pt>
                <c:pt idx="555">
                  <c:v>00:00:09</c:v>
                </c:pt>
                <c:pt idx="556">
                  <c:v>00:00:09</c:v>
                </c:pt>
                <c:pt idx="557">
                  <c:v>00:00:09</c:v>
                </c:pt>
                <c:pt idx="558">
                  <c:v>00:00:09</c:v>
                </c:pt>
                <c:pt idx="559">
                  <c:v>00:00:09</c:v>
                </c:pt>
                <c:pt idx="560">
                  <c:v>00:00:09</c:v>
                </c:pt>
                <c:pt idx="561">
                  <c:v>00:00:09</c:v>
                </c:pt>
                <c:pt idx="562">
                  <c:v>00:00:09</c:v>
                </c:pt>
                <c:pt idx="563">
                  <c:v>00:00:09</c:v>
                </c:pt>
                <c:pt idx="564">
                  <c:v>00:00:09</c:v>
                </c:pt>
                <c:pt idx="565">
                  <c:v>00:00:09</c:v>
                </c:pt>
                <c:pt idx="566">
                  <c:v>00:00:09</c:v>
                </c:pt>
                <c:pt idx="567">
                  <c:v>00:00:09</c:v>
                </c:pt>
                <c:pt idx="568">
                  <c:v>00:00:09</c:v>
                </c:pt>
                <c:pt idx="569">
                  <c:v>00:00:09</c:v>
                </c:pt>
                <c:pt idx="570">
                  <c:v>00:00:09</c:v>
                </c:pt>
                <c:pt idx="571">
                  <c:v>00:00:09</c:v>
                </c:pt>
                <c:pt idx="572">
                  <c:v>00:00:10</c:v>
                </c:pt>
                <c:pt idx="573">
                  <c:v>00:00:10</c:v>
                </c:pt>
                <c:pt idx="574">
                  <c:v>00:00:10</c:v>
                </c:pt>
                <c:pt idx="575">
                  <c:v>00:00:10</c:v>
                </c:pt>
                <c:pt idx="576">
                  <c:v>00:00:10</c:v>
                </c:pt>
                <c:pt idx="577">
                  <c:v>00:00:10</c:v>
                </c:pt>
                <c:pt idx="578">
                  <c:v>00:00:10</c:v>
                </c:pt>
                <c:pt idx="579">
                  <c:v>00:00:10</c:v>
                </c:pt>
                <c:pt idx="580">
                  <c:v>00:00:10</c:v>
                </c:pt>
                <c:pt idx="581">
                  <c:v>00:00:10</c:v>
                </c:pt>
                <c:pt idx="582">
                  <c:v>00:00:10</c:v>
                </c:pt>
                <c:pt idx="583">
                  <c:v>00:00:10</c:v>
                </c:pt>
                <c:pt idx="584">
                  <c:v>00:00:10</c:v>
                </c:pt>
                <c:pt idx="585">
                  <c:v>00:00:10</c:v>
                </c:pt>
                <c:pt idx="586">
                  <c:v>00:00:10</c:v>
                </c:pt>
                <c:pt idx="587">
                  <c:v>00:00:10</c:v>
                </c:pt>
                <c:pt idx="588">
                  <c:v>00:00:10</c:v>
                </c:pt>
                <c:pt idx="589">
                  <c:v>00:00:10</c:v>
                </c:pt>
                <c:pt idx="590">
                  <c:v>00:00:10</c:v>
                </c:pt>
                <c:pt idx="591">
                  <c:v>00:00:10</c:v>
                </c:pt>
                <c:pt idx="592">
                  <c:v>00:00:10</c:v>
                </c:pt>
                <c:pt idx="593">
                  <c:v>00:00:10</c:v>
                </c:pt>
                <c:pt idx="594">
                  <c:v>00:00:10</c:v>
                </c:pt>
                <c:pt idx="595">
                  <c:v>00:00:10</c:v>
                </c:pt>
                <c:pt idx="596">
                  <c:v>00:00:10</c:v>
                </c:pt>
                <c:pt idx="597">
                  <c:v>00:00:10</c:v>
                </c:pt>
                <c:pt idx="598">
                  <c:v>00:00:10</c:v>
                </c:pt>
                <c:pt idx="599">
                  <c:v>00:00:10</c:v>
                </c:pt>
                <c:pt idx="600">
                  <c:v>00:00:10</c:v>
                </c:pt>
                <c:pt idx="601">
                  <c:v>00:00:10</c:v>
                </c:pt>
                <c:pt idx="602">
                  <c:v>00:00:10</c:v>
                </c:pt>
                <c:pt idx="603">
                  <c:v>00:00:10</c:v>
                </c:pt>
                <c:pt idx="604">
                  <c:v>00:00:10</c:v>
                </c:pt>
                <c:pt idx="605">
                  <c:v>00:00:10</c:v>
                </c:pt>
                <c:pt idx="606">
                  <c:v>00:00:10</c:v>
                </c:pt>
                <c:pt idx="607">
                  <c:v>00:00:10</c:v>
                </c:pt>
                <c:pt idx="608">
                  <c:v>00:00:10</c:v>
                </c:pt>
                <c:pt idx="609">
                  <c:v>00:00:10</c:v>
                </c:pt>
                <c:pt idx="610">
                  <c:v>00:00:10</c:v>
                </c:pt>
                <c:pt idx="611">
                  <c:v>00:00:10</c:v>
                </c:pt>
                <c:pt idx="612">
                  <c:v>00:00:10</c:v>
                </c:pt>
                <c:pt idx="613">
                  <c:v>00:00:10</c:v>
                </c:pt>
                <c:pt idx="614">
                  <c:v>00:00:10</c:v>
                </c:pt>
                <c:pt idx="615">
                  <c:v>00:00:10</c:v>
                </c:pt>
                <c:pt idx="616">
                  <c:v>00:00:10</c:v>
                </c:pt>
                <c:pt idx="617">
                  <c:v>00:00:10</c:v>
                </c:pt>
                <c:pt idx="618">
                  <c:v>00:00:10</c:v>
                </c:pt>
                <c:pt idx="619">
                  <c:v>00:00:10</c:v>
                </c:pt>
                <c:pt idx="620">
                  <c:v>00:00:10</c:v>
                </c:pt>
                <c:pt idx="621">
                  <c:v>00:00:10</c:v>
                </c:pt>
                <c:pt idx="622">
                  <c:v>00:00:10</c:v>
                </c:pt>
                <c:pt idx="623">
                  <c:v>00:00:10</c:v>
                </c:pt>
                <c:pt idx="624">
                  <c:v>00:00:10</c:v>
                </c:pt>
                <c:pt idx="625">
                  <c:v>00:00:10</c:v>
                </c:pt>
                <c:pt idx="626">
                  <c:v>00:00:10</c:v>
                </c:pt>
                <c:pt idx="627">
                  <c:v>00:00:10</c:v>
                </c:pt>
                <c:pt idx="628">
                  <c:v>00:00:10</c:v>
                </c:pt>
                <c:pt idx="629">
                  <c:v>00:00:10</c:v>
                </c:pt>
                <c:pt idx="630">
                  <c:v>00:00:10</c:v>
                </c:pt>
                <c:pt idx="631">
                  <c:v>00:00:10</c:v>
                </c:pt>
                <c:pt idx="632">
                  <c:v>00:00:11</c:v>
                </c:pt>
                <c:pt idx="633">
                  <c:v>00:00:11</c:v>
                </c:pt>
                <c:pt idx="634">
                  <c:v>00:00:11</c:v>
                </c:pt>
                <c:pt idx="635">
                  <c:v>00:00:11</c:v>
                </c:pt>
                <c:pt idx="636">
                  <c:v>00:00:11</c:v>
                </c:pt>
                <c:pt idx="637">
                  <c:v>00:00:11</c:v>
                </c:pt>
                <c:pt idx="638">
                  <c:v>00:00:11</c:v>
                </c:pt>
                <c:pt idx="639">
                  <c:v>00:00:11</c:v>
                </c:pt>
                <c:pt idx="640">
                  <c:v>00:00:11</c:v>
                </c:pt>
                <c:pt idx="641">
                  <c:v>00:00:11</c:v>
                </c:pt>
                <c:pt idx="642">
                  <c:v>00:00:11</c:v>
                </c:pt>
                <c:pt idx="643">
                  <c:v>00:00:11</c:v>
                </c:pt>
                <c:pt idx="644">
                  <c:v>00:00:11</c:v>
                </c:pt>
                <c:pt idx="645">
                  <c:v>00:00:11</c:v>
                </c:pt>
                <c:pt idx="646">
                  <c:v>00:00:11</c:v>
                </c:pt>
                <c:pt idx="647">
                  <c:v>00:00:11</c:v>
                </c:pt>
                <c:pt idx="648">
                  <c:v>00:00:11</c:v>
                </c:pt>
                <c:pt idx="649">
                  <c:v>00:00:11</c:v>
                </c:pt>
                <c:pt idx="650">
                  <c:v>00:00:11</c:v>
                </c:pt>
                <c:pt idx="651">
                  <c:v>00:00:11</c:v>
                </c:pt>
                <c:pt idx="652">
                  <c:v>00:00:11</c:v>
                </c:pt>
                <c:pt idx="653">
                  <c:v>00:00:11</c:v>
                </c:pt>
                <c:pt idx="654">
                  <c:v>00:00:11</c:v>
                </c:pt>
                <c:pt idx="655">
                  <c:v>00:00:11</c:v>
                </c:pt>
                <c:pt idx="656">
                  <c:v>00:00:11</c:v>
                </c:pt>
                <c:pt idx="657">
                  <c:v>00:00:11</c:v>
                </c:pt>
                <c:pt idx="658">
                  <c:v>00:00:11</c:v>
                </c:pt>
                <c:pt idx="659">
                  <c:v>00:00:11</c:v>
                </c:pt>
                <c:pt idx="660">
                  <c:v>00:00:11</c:v>
                </c:pt>
                <c:pt idx="661">
                  <c:v>00:00:11</c:v>
                </c:pt>
                <c:pt idx="662">
                  <c:v>00:00:11</c:v>
                </c:pt>
                <c:pt idx="663">
                  <c:v>00:00:11</c:v>
                </c:pt>
                <c:pt idx="664">
                  <c:v>00:00:11</c:v>
                </c:pt>
                <c:pt idx="665">
                  <c:v>00:00:11</c:v>
                </c:pt>
                <c:pt idx="666">
                  <c:v>00:00:11</c:v>
                </c:pt>
                <c:pt idx="667">
                  <c:v>00:00:11</c:v>
                </c:pt>
                <c:pt idx="668">
                  <c:v>00:00:11</c:v>
                </c:pt>
                <c:pt idx="669">
                  <c:v>00:00:11</c:v>
                </c:pt>
                <c:pt idx="670">
                  <c:v>00:00:11</c:v>
                </c:pt>
                <c:pt idx="671">
                  <c:v>00:00:11</c:v>
                </c:pt>
                <c:pt idx="672">
                  <c:v>00:00:11</c:v>
                </c:pt>
                <c:pt idx="673">
                  <c:v>00:00:11</c:v>
                </c:pt>
                <c:pt idx="674">
                  <c:v>00:00:11</c:v>
                </c:pt>
                <c:pt idx="675">
                  <c:v>00:00:11</c:v>
                </c:pt>
                <c:pt idx="676">
                  <c:v>00:00:11</c:v>
                </c:pt>
                <c:pt idx="677">
                  <c:v>00:00:11</c:v>
                </c:pt>
                <c:pt idx="678">
                  <c:v>00:00:11</c:v>
                </c:pt>
                <c:pt idx="679">
                  <c:v>00:00:11</c:v>
                </c:pt>
                <c:pt idx="680">
                  <c:v>00:00:11</c:v>
                </c:pt>
                <c:pt idx="681">
                  <c:v>00:00:11</c:v>
                </c:pt>
                <c:pt idx="682">
                  <c:v>00:00:11</c:v>
                </c:pt>
                <c:pt idx="683">
                  <c:v>00:00:11</c:v>
                </c:pt>
                <c:pt idx="684">
                  <c:v>00:00:11</c:v>
                </c:pt>
                <c:pt idx="685">
                  <c:v>00:00:11</c:v>
                </c:pt>
                <c:pt idx="686">
                  <c:v>00:00:11</c:v>
                </c:pt>
                <c:pt idx="687">
                  <c:v>00:00:11</c:v>
                </c:pt>
                <c:pt idx="688">
                  <c:v>00:00:11</c:v>
                </c:pt>
                <c:pt idx="689">
                  <c:v>00:00:11</c:v>
                </c:pt>
                <c:pt idx="690">
                  <c:v>00:00:11</c:v>
                </c:pt>
                <c:pt idx="691">
                  <c:v>00:00:11</c:v>
                </c:pt>
                <c:pt idx="692">
                  <c:v>00:00:12</c:v>
                </c:pt>
                <c:pt idx="693">
                  <c:v>00:00:12</c:v>
                </c:pt>
                <c:pt idx="694">
                  <c:v>00:00:12</c:v>
                </c:pt>
                <c:pt idx="695">
                  <c:v>00:00:12</c:v>
                </c:pt>
                <c:pt idx="696">
                  <c:v>00:00:12</c:v>
                </c:pt>
                <c:pt idx="697">
                  <c:v>00:00:12</c:v>
                </c:pt>
                <c:pt idx="698">
                  <c:v>00:00:12</c:v>
                </c:pt>
                <c:pt idx="699">
                  <c:v>00:00:12</c:v>
                </c:pt>
                <c:pt idx="700">
                  <c:v>00:00:12</c:v>
                </c:pt>
                <c:pt idx="701">
                  <c:v>00:00:12</c:v>
                </c:pt>
                <c:pt idx="702">
                  <c:v>00:00:12</c:v>
                </c:pt>
                <c:pt idx="703">
                  <c:v>00:00:12</c:v>
                </c:pt>
                <c:pt idx="704">
                  <c:v>00:00:12</c:v>
                </c:pt>
                <c:pt idx="705">
                  <c:v>00:00:12</c:v>
                </c:pt>
                <c:pt idx="706">
                  <c:v>00:00:12</c:v>
                </c:pt>
                <c:pt idx="707">
                  <c:v>00:00:12</c:v>
                </c:pt>
                <c:pt idx="708">
                  <c:v>00:00:12</c:v>
                </c:pt>
                <c:pt idx="709">
                  <c:v>00:00:12</c:v>
                </c:pt>
                <c:pt idx="710">
                  <c:v>00:00:12</c:v>
                </c:pt>
                <c:pt idx="711">
                  <c:v>00:00:12</c:v>
                </c:pt>
                <c:pt idx="712">
                  <c:v>00:00:12</c:v>
                </c:pt>
                <c:pt idx="713">
                  <c:v>00:00:12</c:v>
                </c:pt>
                <c:pt idx="714">
                  <c:v>00:00:12</c:v>
                </c:pt>
                <c:pt idx="715">
                  <c:v>00:00:12</c:v>
                </c:pt>
                <c:pt idx="716">
                  <c:v>00:00:12</c:v>
                </c:pt>
                <c:pt idx="717">
                  <c:v>00:00:12</c:v>
                </c:pt>
                <c:pt idx="718">
                  <c:v>00:00:12</c:v>
                </c:pt>
                <c:pt idx="719">
                  <c:v>00:00:12</c:v>
                </c:pt>
                <c:pt idx="720">
                  <c:v>00:00:12</c:v>
                </c:pt>
                <c:pt idx="721">
                  <c:v>00:00:12</c:v>
                </c:pt>
                <c:pt idx="722">
                  <c:v>00:00:12</c:v>
                </c:pt>
                <c:pt idx="723">
                  <c:v>00:00:12</c:v>
                </c:pt>
                <c:pt idx="724">
                  <c:v>00:00:12</c:v>
                </c:pt>
                <c:pt idx="725">
                  <c:v>00:00:12</c:v>
                </c:pt>
                <c:pt idx="726">
                  <c:v>00:00:12</c:v>
                </c:pt>
                <c:pt idx="727">
                  <c:v>00:00:12</c:v>
                </c:pt>
                <c:pt idx="728">
                  <c:v>00:00:12</c:v>
                </c:pt>
                <c:pt idx="729">
                  <c:v>00:00:12</c:v>
                </c:pt>
                <c:pt idx="730">
                  <c:v>00:00:12</c:v>
                </c:pt>
                <c:pt idx="731">
                  <c:v>00:00:12</c:v>
                </c:pt>
                <c:pt idx="732">
                  <c:v>00:00:12</c:v>
                </c:pt>
                <c:pt idx="733">
                  <c:v>00:00:12</c:v>
                </c:pt>
                <c:pt idx="734">
                  <c:v>00:00:12</c:v>
                </c:pt>
                <c:pt idx="735">
                  <c:v>00:00:12</c:v>
                </c:pt>
                <c:pt idx="736">
                  <c:v>00:00:12</c:v>
                </c:pt>
                <c:pt idx="737">
                  <c:v>00:00:12</c:v>
                </c:pt>
                <c:pt idx="738">
                  <c:v>00:00:12</c:v>
                </c:pt>
                <c:pt idx="739">
                  <c:v>00:00:12</c:v>
                </c:pt>
                <c:pt idx="740">
                  <c:v>00:00:12</c:v>
                </c:pt>
                <c:pt idx="741">
                  <c:v>00:00:12</c:v>
                </c:pt>
                <c:pt idx="742">
                  <c:v>00:00:12</c:v>
                </c:pt>
                <c:pt idx="743">
                  <c:v>00:00:12</c:v>
                </c:pt>
                <c:pt idx="744">
                  <c:v>00:00:12</c:v>
                </c:pt>
                <c:pt idx="745">
                  <c:v>00:00:12</c:v>
                </c:pt>
                <c:pt idx="746">
                  <c:v>00:00:12</c:v>
                </c:pt>
                <c:pt idx="747">
                  <c:v>00:00:12</c:v>
                </c:pt>
                <c:pt idx="748">
                  <c:v>00:00:12</c:v>
                </c:pt>
                <c:pt idx="749">
                  <c:v>00:00:12</c:v>
                </c:pt>
                <c:pt idx="750">
                  <c:v>00:00:12</c:v>
                </c:pt>
                <c:pt idx="751">
                  <c:v>00:00:12</c:v>
                </c:pt>
                <c:pt idx="752">
                  <c:v>00:00:12</c:v>
                </c:pt>
                <c:pt idx="753">
                  <c:v>00:00:12</c:v>
                </c:pt>
                <c:pt idx="754">
                  <c:v>00:00:12</c:v>
                </c:pt>
                <c:pt idx="755">
                  <c:v>00:00:12</c:v>
                </c:pt>
                <c:pt idx="756">
                  <c:v>00:00:12</c:v>
                </c:pt>
                <c:pt idx="757">
                  <c:v>00:00:12</c:v>
                </c:pt>
                <c:pt idx="758">
                  <c:v>00:00:12</c:v>
                </c:pt>
                <c:pt idx="759">
                  <c:v>00:00:12</c:v>
                </c:pt>
                <c:pt idx="760">
                  <c:v>00:00:12</c:v>
                </c:pt>
                <c:pt idx="761">
                  <c:v>00:00:12</c:v>
                </c:pt>
                <c:pt idx="762">
                  <c:v>00:00:13</c:v>
                </c:pt>
                <c:pt idx="763">
                  <c:v>00:00:13</c:v>
                </c:pt>
                <c:pt idx="764">
                  <c:v>00:00:13</c:v>
                </c:pt>
                <c:pt idx="765">
                  <c:v>00:00:13</c:v>
                </c:pt>
                <c:pt idx="766">
                  <c:v>00:00:13</c:v>
                </c:pt>
                <c:pt idx="767">
                  <c:v>00:00:13</c:v>
                </c:pt>
                <c:pt idx="768">
                  <c:v>00:00:13</c:v>
                </c:pt>
                <c:pt idx="769">
                  <c:v>00:00:13</c:v>
                </c:pt>
                <c:pt idx="770">
                  <c:v>00:00:13</c:v>
                </c:pt>
                <c:pt idx="771">
                  <c:v>00:00:13</c:v>
                </c:pt>
                <c:pt idx="772">
                  <c:v>00:00:13</c:v>
                </c:pt>
                <c:pt idx="773">
                  <c:v>00:00:13</c:v>
                </c:pt>
                <c:pt idx="774">
                  <c:v>00:00:13</c:v>
                </c:pt>
                <c:pt idx="775">
                  <c:v>00:00:13</c:v>
                </c:pt>
                <c:pt idx="776">
                  <c:v>00:00:13</c:v>
                </c:pt>
                <c:pt idx="777">
                  <c:v>00:00:13</c:v>
                </c:pt>
                <c:pt idx="778">
                  <c:v>00:00:13</c:v>
                </c:pt>
                <c:pt idx="779">
                  <c:v>00:00:13</c:v>
                </c:pt>
                <c:pt idx="780">
                  <c:v>00:00:13</c:v>
                </c:pt>
                <c:pt idx="781">
                  <c:v>00:00:13</c:v>
                </c:pt>
                <c:pt idx="782">
                  <c:v>00:00:13</c:v>
                </c:pt>
                <c:pt idx="783">
                  <c:v>00:00:13</c:v>
                </c:pt>
                <c:pt idx="784">
                  <c:v>00:00:13</c:v>
                </c:pt>
                <c:pt idx="785">
                  <c:v>00:00:13</c:v>
                </c:pt>
                <c:pt idx="786">
                  <c:v>00:00:13</c:v>
                </c:pt>
                <c:pt idx="787">
                  <c:v>00:00:13</c:v>
                </c:pt>
                <c:pt idx="788">
                  <c:v>00:00:13</c:v>
                </c:pt>
                <c:pt idx="789">
                  <c:v>00:00:13</c:v>
                </c:pt>
                <c:pt idx="790">
                  <c:v>00:00:13</c:v>
                </c:pt>
                <c:pt idx="791">
                  <c:v>00:00:13</c:v>
                </c:pt>
                <c:pt idx="792">
                  <c:v>00:00:13</c:v>
                </c:pt>
                <c:pt idx="793">
                  <c:v>00:00:13</c:v>
                </c:pt>
                <c:pt idx="794">
                  <c:v>00:00:13</c:v>
                </c:pt>
                <c:pt idx="795">
                  <c:v>00:00:13</c:v>
                </c:pt>
                <c:pt idx="796">
                  <c:v>00:00:13</c:v>
                </c:pt>
                <c:pt idx="797">
                  <c:v>00:00:13</c:v>
                </c:pt>
                <c:pt idx="798">
                  <c:v>00:00:13</c:v>
                </c:pt>
                <c:pt idx="799">
                  <c:v>00:00:13</c:v>
                </c:pt>
                <c:pt idx="800">
                  <c:v>00:00:13</c:v>
                </c:pt>
                <c:pt idx="801">
                  <c:v>00:00:13</c:v>
                </c:pt>
                <c:pt idx="802">
                  <c:v>00:00:13</c:v>
                </c:pt>
                <c:pt idx="803">
                  <c:v>00:00:13</c:v>
                </c:pt>
                <c:pt idx="804">
                  <c:v>00:00:13</c:v>
                </c:pt>
                <c:pt idx="805">
                  <c:v>00:00:13</c:v>
                </c:pt>
                <c:pt idx="806">
                  <c:v>00:00:13</c:v>
                </c:pt>
                <c:pt idx="807">
                  <c:v>00:00:13</c:v>
                </c:pt>
                <c:pt idx="808">
                  <c:v>00:00:13</c:v>
                </c:pt>
                <c:pt idx="809">
                  <c:v>00:00:13</c:v>
                </c:pt>
                <c:pt idx="810">
                  <c:v>00:00:13</c:v>
                </c:pt>
                <c:pt idx="811">
                  <c:v>00:00:13</c:v>
                </c:pt>
                <c:pt idx="812">
                  <c:v>00:00:13</c:v>
                </c:pt>
                <c:pt idx="813">
                  <c:v>00:00:13</c:v>
                </c:pt>
                <c:pt idx="814">
                  <c:v>00:00:13</c:v>
                </c:pt>
                <c:pt idx="815">
                  <c:v>00:00:13</c:v>
                </c:pt>
                <c:pt idx="816">
                  <c:v>00:00:13</c:v>
                </c:pt>
                <c:pt idx="817">
                  <c:v>00:00:13</c:v>
                </c:pt>
                <c:pt idx="818">
                  <c:v>00:00:13</c:v>
                </c:pt>
                <c:pt idx="819">
                  <c:v>00:00:13</c:v>
                </c:pt>
                <c:pt idx="820">
                  <c:v>00:00:13</c:v>
                </c:pt>
                <c:pt idx="821">
                  <c:v>00:00:13</c:v>
                </c:pt>
                <c:pt idx="822">
                  <c:v>00:00:13</c:v>
                </c:pt>
                <c:pt idx="823">
                  <c:v>00:00:13</c:v>
                </c:pt>
                <c:pt idx="824">
                  <c:v>00:00:13</c:v>
                </c:pt>
                <c:pt idx="825">
                  <c:v>00:00:13</c:v>
                </c:pt>
                <c:pt idx="826">
                  <c:v>00:00:13</c:v>
                </c:pt>
                <c:pt idx="827">
                  <c:v>00:00:13</c:v>
                </c:pt>
                <c:pt idx="828">
                  <c:v>00:00:13</c:v>
                </c:pt>
                <c:pt idx="829">
                  <c:v>00:00:13</c:v>
                </c:pt>
                <c:pt idx="830">
                  <c:v>00:00:13</c:v>
                </c:pt>
                <c:pt idx="831">
                  <c:v>00:00:14</c:v>
                </c:pt>
                <c:pt idx="832">
                  <c:v>00:00:14</c:v>
                </c:pt>
                <c:pt idx="833">
                  <c:v>00:00:14</c:v>
                </c:pt>
                <c:pt idx="834">
                  <c:v>00:00:14</c:v>
                </c:pt>
                <c:pt idx="835">
                  <c:v>00:00:14</c:v>
                </c:pt>
                <c:pt idx="836">
                  <c:v>00:00:14</c:v>
                </c:pt>
                <c:pt idx="837">
                  <c:v>00:00:14</c:v>
                </c:pt>
                <c:pt idx="838">
                  <c:v>00:00:14</c:v>
                </c:pt>
                <c:pt idx="839">
                  <c:v>00:00:14</c:v>
                </c:pt>
                <c:pt idx="840">
                  <c:v>00:00:14</c:v>
                </c:pt>
                <c:pt idx="841">
                  <c:v>00:00:14</c:v>
                </c:pt>
                <c:pt idx="842">
                  <c:v>00:00:14</c:v>
                </c:pt>
                <c:pt idx="843">
                  <c:v>00:00:14</c:v>
                </c:pt>
                <c:pt idx="844">
                  <c:v>00:00:14</c:v>
                </c:pt>
                <c:pt idx="845">
                  <c:v>00:00:14</c:v>
                </c:pt>
                <c:pt idx="846">
                  <c:v>00:00:14</c:v>
                </c:pt>
                <c:pt idx="847">
                  <c:v>00:00:14</c:v>
                </c:pt>
                <c:pt idx="848">
                  <c:v>00:00:14</c:v>
                </c:pt>
                <c:pt idx="849">
                  <c:v>00:00:14</c:v>
                </c:pt>
                <c:pt idx="850">
                  <c:v>00:00:14</c:v>
                </c:pt>
                <c:pt idx="851">
                  <c:v>00:00:14</c:v>
                </c:pt>
                <c:pt idx="852">
                  <c:v>00:00:14</c:v>
                </c:pt>
                <c:pt idx="853">
                  <c:v>00:00:14</c:v>
                </c:pt>
                <c:pt idx="854">
                  <c:v>00:00:14</c:v>
                </c:pt>
                <c:pt idx="855">
                  <c:v>00:00:14</c:v>
                </c:pt>
                <c:pt idx="856">
                  <c:v>00:00:14</c:v>
                </c:pt>
                <c:pt idx="857">
                  <c:v>00:00:14</c:v>
                </c:pt>
                <c:pt idx="858">
                  <c:v>00:00:14</c:v>
                </c:pt>
                <c:pt idx="859">
                  <c:v>00:00:14</c:v>
                </c:pt>
                <c:pt idx="860">
                  <c:v>00:00:14</c:v>
                </c:pt>
                <c:pt idx="861">
                  <c:v>00:00:14</c:v>
                </c:pt>
                <c:pt idx="862">
                  <c:v>00:00:14</c:v>
                </c:pt>
                <c:pt idx="863">
                  <c:v>00:00:14</c:v>
                </c:pt>
                <c:pt idx="864">
                  <c:v>00:00:14</c:v>
                </c:pt>
                <c:pt idx="865">
                  <c:v>00:00:14</c:v>
                </c:pt>
                <c:pt idx="866">
                  <c:v>00:00:14</c:v>
                </c:pt>
                <c:pt idx="867">
                  <c:v>00:00:14</c:v>
                </c:pt>
                <c:pt idx="868">
                  <c:v>00:00:14</c:v>
                </c:pt>
                <c:pt idx="869">
                  <c:v>00:00:14</c:v>
                </c:pt>
                <c:pt idx="870">
                  <c:v>00:00:14</c:v>
                </c:pt>
                <c:pt idx="871">
                  <c:v>00:00:14</c:v>
                </c:pt>
                <c:pt idx="872">
                  <c:v>00:00:14</c:v>
                </c:pt>
                <c:pt idx="873">
                  <c:v>00:00:14</c:v>
                </c:pt>
                <c:pt idx="874">
                  <c:v>00:00:14</c:v>
                </c:pt>
                <c:pt idx="875">
                  <c:v>00:00:14</c:v>
                </c:pt>
                <c:pt idx="876">
                  <c:v>00:00:14</c:v>
                </c:pt>
                <c:pt idx="877">
                  <c:v>00:00:14</c:v>
                </c:pt>
                <c:pt idx="878">
                  <c:v>00:00:14</c:v>
                </c:pt>
                <c:pt idx="879">
                  <c:v>00:00:14</c:v>
                </c:pt>
                <c:pt idx="880">
                  <c:v>00:00:14</c:v>
                </c:pt>
                <c:pt idx="881">
                  <c:v>00:00:14</c:v>
                </c:pt>
                <c:pt idx="882">
                  <c:v>00:00:14</c:v>
                </c:pt>
                <c:pt idx="883">
                  <c:v>00:00:14</c:v>
                </c:pt>
                <c:pt idx="884">
                  <c:v>00:00:14</c:v>
                </c:pt>
                <c:pt idx="885">
                  <c:v>00:00:14</c:v>
                </c:pt>
                <c:pt idx="886">
                  <c:v>00:00:14</c:v>
                </c:pt>
                <c:pt idx="887">
                  <c:v>00:00:14</c:v>
                </c:pt>
                <c:pt idx="888">
                  <c:v>00:00:14</c:v>
                </c:pt>
                <c:pt idx="889">
                  <c:v>00:00:14</c:v>
                </c:pt>
                <c:pt idx="890">
                  <c:v>00:00:14</c:v>
                </c:pt>
                <c:pt idx="891">
                  <c:v>00:00:14</c:v>
                </c:pt>
                <c:pt idx="892">
                  <c:v>00:00:14</c:v>
                </c:pt>
                <c:pt idx="893">
                  <c:v>00:00:14</c:v>
                </c:pt>
                <c:pt idx="894">
                  <c:v>00:00:14</c:v>
                </c:pt>
                <c:pt idx="895">
                  <c:v>00:00:14</c:v>
                </c:pt>
                <c:pt idx="896">
                  <c:v>00:00:14</c:v>
                </c:pt>
                <c:pt idx="897">
                  <c:v>00:00:14</c:v>
                </c:pt>
                <c:pt idx="898">
                  <c:v>00:00:14</c:v>
                </c:pt>
                <c:pt idx="899">
                  <c:v>00:00:14</c:v>
                </c:pt>
                <c:pt idx="900">
                  <c:v>00:00:14</c:v>
                </c:pt>
                <c:pt idx="901">
                  <c:v>00:00:15</c:v>
                </c:pt>
                <c:pt idx="902">
                  <c:v>00:00:15</c:v>
                </c:pt>
                <c:pt idx="903">
                  <c:v>00:00:15</c:v>
                </c:pt>
                <c:pt idx="904">
                  <c:v>00:00:15</c:v>
                </c:pt>
                <c:pt idx="905">
                  <c:v>00:00:15</c:v>
                </c:pt>
                <c:pt idx="906">
                  <c:v>00:00:15</c:v>
                </c:pt>
                <c:pt idx="907">
                  <c:v>00:00:15</c:v>
                </c:pt>
                <c:pt idx="908">
                  <c:v>00:00:15</c:v>
                </c:pt>
                <c:pt idx="909">
                  <c:v>00:00:15</c:v>
                </c:pt>
                <c:pt idx="910">
                  <c:v>00:00:15</c:v>
                </c:pt>
                <c:pt idx="911">
                  <c:v>00:00:15</c:v>
                </c:pt>
                <c:pt idx="912">
                  <c:v>00:00:15</c:v>
                </c:pt>
                <c:pt idx="913">
                  <c:v>00:00:15</c:v>
                </c:pt>
                <c:pt idx="914">
                  <c:v>00:00:15</c:v>
                </c:pt>
                <c:pt idx="915">
                  <c:v>00:00:15</c:v>
                </c:pt>
                <c:pt idx="916">
                  <c:v>00:00:15</c:v>
                </c:pt>
                <c:pt idx="917">
                  <c:v>00:00:15</c:v>
                </c:pt>
                <c:pt idx="918">
                  <c:v>00:00:15</c:v>
                </c:pt>
                <c:pt idx="919">
                  <c:v>00:00:15</c:v>
                </c:pt>
                <c:pt idx="920">
                  <c:v>00:00:15</c:v>
                </c:pt>
                <c:pt idx="921">
                  <c:v>00:00:15</c:v>
                </c:pt>
                <c:pt idx="922">
                  <c:v>00:00:15</c:v>
                </c:pt>
                <c:pt idx="923">
                  <c:v>00:00:15</c:v>
                </c:pt>
                <c:pt idx="924">
                  <c:v>00:00:15</c:v>
                </c:pt>
                <c:pt idx="925">
                  <c:v>00:00:15</c:v>
                </c:pt>
                <c:pt idx="926">
                  <c:v>00:00:15</c:v>
                </c:pt>
                <c:pt idx="927">
                  <c:v>00:00:15</c:v>
                </c:pt>
                <c:pt idx="928">
                  <c:v>00:00:15</c:v>
                </c:pt>
                <c:pt idx="929">
                  <c:v>00:00:15</c:v>
                </c:pt>
                <c:pt idx="930">
                  <c:v>00:00:15</c:v>
                </c:pt>
                <c:pt idx="931">
                  <c:v>00:00:15</c:v>
                </c:pt>
                <c:pt idx="932">
                  <c:v>00:00:15</c:v>
                </c:pt>
                <c:pt idx="933">
                  <c:v>00:00:15</c:v>
                </c:pt>
                <c:pt idx="934">
                  <c:v>00:00:15</c:v>
                </c:pt>
                <c:pt idx="935">
                  <c:v>00:00:15</c:v>
                </c:pt>
                <c:pt idx="936">
                  <c:v>00:00:15</c:v>
                </c:pt>
                <c:pt idx="937">
                  <c:v>00:00:15</c:v>
                </c:pt>
                <c:pt idx="938">
                  <c:v>00:00:15</c:v>
                </c:pt>
                <c:pt idx="939">
                  <c:v>00:00:15</c:v>
                </c:pt>
                <c:pt idx="940">
                  <c:v>00:00:15</c:v>
                </c:pt>
                <c:pt idx="941">
                  <c:v>00:00:15</c:v>
                </c:pt>
                <c:pt idx="942">
                  <c:v>00:00:15</c:v>
                </c:pt>
                <c:pt idx="943">
                  <c:v>00:00:15</c:v>
                </c:pt>
                <c:pt idx="944">
                  <c:v>00:00:15</c:v>
                </c:pt>
                <c:pt idx="945">
                  <c:v>00:00:15</c:v>
                </c:pt>
                <c:pt idx="946">
                  <c:v>00:00:15</c:v>
                </c:pt>
                <c:pt idx="947">
                  <c:v>00:00:15</c:v>
                </c:pt>
                <c:pt idx="948">
                  <c:v>00:00:15</c:v>
                </c:pt>
                <c:pt idx="949">
                  <c:v>00:00:15</c:v>
                </c:pt>
                <c:pt idx="950">
                  <c:v>00:00:15</c:v>
                </c:pt>
                <c:pt idx="951">
                  <c:v>00:00:15</c:v>
                </c:pt>
                <c:pt idx="952">
                  <c:v>00:00:15</c:v>
                </c:pt>
                <c:pt idx="953">
                  <c:v>00:00:15</c:v>
                </c:pt>
                <c:pt idx="954">
                  <c:v>00:00:15</c:v>
                </c:pt>
                <c:pt idx="955">
                  <c:v>00:00:15</c:v>
                </c:pt>
                <c:pt idx="956">
                  <c:v>00:00:15</c:v>
                </c:pt>
                <c:pt idx="957">
                  <c:v>00:00:15</c:v>
                </c:pt>
                <c:pt idx="958">
                  <c:v>00:00:15</c:v>
                </c:pt>
                <c:pt idx="959">
                  <c:v>00:00:15</c:v>
                </c:pt>
                <c:pt idx="960">
                  <c:v>00:00:15</c:v>
                </c:pt>
                <c:pt idx="961">
                  <c:v>00:00:15</c:v>
                </c:pt>
                <c:pt idx="962">
                  <c:v>00:00:15</c:v>
                </c:pt>
                <c:pt idx="963">
                  <c:v>00:00:15</c:v>
                </c:pt>
                <c:pt idx="964">
                  <c:v>00:00:15</c:v>
                </c:pt>
                <c:pt idx="965">
                  <c:v>00:00:15</c:v>
                </c:pt>
                <c:pt idx="966">
                  <c:v>00:00:15</c:v>
                </c:pt>
              </c:strCache>
            </c:strRef>
          </c:cat>
          <c:val>
            <c:numRef>
              <c:f>'4cm - 0.5 ml'!$E$3:$E$969</c:f>
              <c:numCache>
                <c:formatCode>General</c:formatCode>
                <c:ptCount val="967"/>
                <c:pt idx="0">
                  <c:v>0</c:v>
                </c:pt>
                <c:pt idx="1">
                  <c:v>6.5</c:v>
                </c:pt>
                <c:pt idx="2">
                  <c:v>5</c:v>
                </c:pt>
                <c:pt idx="3">
                  <c:v>3.5</c:v>
                </c:pt>
                <c:pt idx="4">
                  <c:v>2</c:v>
                </c:pt>
                <c:pt idx="5">
                  <c:v>1.6</c:v>
                </c:pt>
                <c:pt idx="6">
                  <c:v>4.3</c:v>
                </c:pt>
                <c:pt idx="7">
                  <c:v>3.4</c:v>
                </c:pt>
                <c:pt idx="8">
                  <c:v>2.5</c:v>
                </c:pt>
                <c:pt idx="9">
                  <c:v>1.8</c:v>
                </c:pt>
                <c:pt idx="10">
                  <c:v>1</c:v>
                </c:pt>
                <c:pt idx="11">
                  <c:v>0.30000000000000004</c:v>
                </c:pt>
                <c:pt idx="12">
                  <c:v>-0.4</c:v>
                </c:pt>
                <c:pt idx="13">
                  <c:v>-0.8</c:v>
                </c:pt>
                <c:pt idx="14">
                  <c:v>-1.5</c:v>
                </c:pt>
                <c:pt idx="15">
                  <c:v>-2</c:v>
                </c:pt>
                <c:pt idx="16">
                  <c:v>-2.4</c:v>
                </c:pt>
                <c:pt idx="17">
                  <c:v>-2.9</c:v>
                </c:pt>
                <c:pt idx="18">
                  <c:v>-3.3</c:v>
                </c:pt>
                <c:pt idx="19">
                  <c:v>-3.8</c:v>
                </c:pt>
                <c:pt idx="20">
                  <c:v>-4.2</c:v>
                </c:pt>
                <c:pt idx="21">
                  <c:v>-4.5999999999999996</c:v>
                </c:pt>
                <c:pt idx="22">
                  <c:v>-5.0999999999999996</c:v>
                </c:pt>
                <c:pt idx="23">
                  <c:v>-5.5</c:v>
                </c:pt>
                <c:pt idx="24">
                  <c:v>-5.9</c:v>
                </c:pt>
                <c:pt idx="25">
                  <c:v>-6.4</c:v>
                </c:pt>
                <c:pt idx="26">
                  <c:v>-6.8</c:v>
                </c:pt>
                <c:pt idx="27">
                  <c:v>-7.2</c:v>
                </c:pt>
                <c:pt idx="28">
                  <c:v>-5.7</c:v>
                </c:pt>
                <c:pt idx="29">
                  <c:v>-2.2000000000000002</c:v>
                </c:pt>
                <c:pt idx="30">
                  <c:v>-1.8</c:v>
                </c:pt>
                <c:pt idx="31">
                  <c:v>-1.7000000000000002</c:v>
                </c:pt>
                <c:pt idx="32">
                  <c:v>-1.6</c:v>
                </c:pt>
                <c:pt idx="33">
                  <c:v>-1.6</c:v>
                </c:pt>
                <c:pt idx="34">
                  <c:v>-1.6</c:v>
                </c:pt>
                <c:pt idx="35">
                  <c:v>-1.6</c:v>
                </c:pt>
                <c:pt idx="36">
                  <c:v>-1.6</c:v>
                </c:pt>
                <c:pt idx="37">
                  <c:v>-1.6</c:v>
                </c:pt>
                <c:pt idx="38">
                  <c:v>-1.6</c:v>
                </c:pt>
                <c:pt idx="39">
                  <c:v>-1.7000000000000002</c:v>
                </c:pt>
                <c:pt idx="40">
                  <c:v>-1.7000000000000002</c:v>
                </c:pt>
                <c:pt idx="41">
                  <c:v>-1.7000000000000002</c:v>
                </c:pt>
                <c:pt idx="42">
                  <c:v>-1.7000000000000002</c:v>
                </c:pt>
                <c:pt idx="43">
                  <c:v>-1.7000000000000002</c:v>
                </c:pt>
                <c:pt idx="44">
                  <c:v>-1.8</c:v>
                </c:pt>
                <c:pt idx="45">
                  <c:v>-1.8</c:v>
                </c:pt>
                <c:pt idx="46">
                  <c:v>-1.8</c:v>
                </c:pt>
                <c:pt idx="47">
                  <c:v>-1.8</c:v>
                </c:pt>
                <c:pt idx="48">
                  <c:v>-1.8</c:v>
                </c:pt>
                <c:pt idx="49">
                  <c:v>-1.8</c:v>
                </c:pt>
                <c:pt idx="50">
                  <c:v>-1.9</c:v>
                </c:pt>
                <c:pt idx="51">
                  <c:v>-1.9</c:v>
                </c:pt>
                <c:pt idx="52">
                  <c:v>-1.9</c:v>
                </c:pt>
                <c:pt idx="53">
                  <c:v>-2</c:v>
                </c:pt>
                <c:pt idx="54">
                  <c:v>-2</c:v>
                </c:pt>
                <c:pt idx="55">
                  <c:v>-2.1</c:v>
                </c:pt>
                <c:pt idx="56">
                  <c:v>-2.1</c:v>
                </c:pt>
                <c:pt idx="57">
                  <c:v>-2.1</c:v>
                </c:pt>
                <c:pt idx="58">
                  <c:v>-2.2000000000000002</c:v>
                </c:pt>
                <c:pt idx="59">
                  <c:v>-2.2000000000000002</c:v>
                </c:pt>
                <c:pt idx="60">
                  <c:v>-2.2999999999999998</c:v>
                </c:pt>
                <c:pt idx="61">
                  <c:v>-2.2999999999999998</c:v>
                </c:pt>
                <c:pt idx="62">
                  <c:v>-2.2999999999999998</c:v>
                </c:pt>
                <c:pt idx="63">
                  <c:v>-2.4</c:v>
                </c:pt>
                <c:pt idx="64">
                  <c:v>-2.5</c:v>
                </c:pt>
                <c:pt idx="65">
                  <c:v>-2.6</c:v>
                </c:pt>
                <c:pt idx="66">
                  <c:v>-2.7</c:v>
                </c:pt>
                <c:pt idx="67">
                  <c:v>-2.7</c:v>
                </c:pt>
                <c:pt idx="68">
                  <c:v>-2.8</c:v>
                </c:pt>
                <c:pt idx="69">
                  <c:v>-2.8</c:v>
                </c:pt>
                <c:pt idx="70">
                  <c:v>-2.9</c:v>
                </c:pt>
                <c:pt idx="71">
                  <c:v>-3</c:v>
                </c:pt>
                <c:pt idx="72">
                  <c:v>-3</c:v>
                </c:pt>
                <c:pt idx="73">
                  <c:v>-3.1</c:v>
                </c:pt>
                <c:pt idx="74">
                  <c:v>-3.2</c:v>
                </c:pt>
                <c:pt idx="75">
                  <c:v>-3.3</c:v>
                </c:pt>
                <c:pt idx="76">
                  <c:v>-3.3</c:v>
                </c:pt>
                <c:pt idx="77">
                  <c:v>-3.4</c:v>
                </c:pt>
                <c:pt idx="78">
                  <c:v>-3.6</c:v>
                </c:pt>
                <c:pt idx="79">
                  <c:v>-3.6</c:v>
                </c:pt>
                <c:pt idx="80">
                  <c:v>-3.7</c:v>
                </c:pt>
                <c:pt idx="81">
                  <c:v>-3.9</c:v>
                </c:pt>
                <c:pt idx="82">
                  <c:v>-4</c:v>
                </c:pt>
                <c:pt idx="83">
                  <c:v>-4.0999999999999996</c:v>
                </c:pt>
                <c:pt idx="84">
                  <c:v>-4.2</c:v>
                </c:pt>
                <c:pt idx="85">
                  <c:v>-4.3</c:v>
                </c:pt>
                <c:pt idx="86">
                  <c:v>-4.4000000000000004</c:v>
                </c:pt>
                <c:pt idx="87">
                  <c:v>-4.5</c:v>
                </c:pt>
                <c:pt idx="88">
                  <c:v>-4.7</c:v>
                </c:pt>
                <c:pt idx="89">
                  <c:v>-4.8</c:v>
                </c:pt>
                <c:pt idx="90">
                  <c:v>-4.9000000000000004</c:v>
                </c:pt>
                <c:pt idx="91">
                  <c:v>-5.0999999999999996</c:v>
                </c:pt>
                <c:pt idx="92">
                  <c:v>-5.3</c:v>
                </c:pt>
                <c:pt idx="93">
                  <c:v>-5.5</c:v>
                </c:pt>
                <c:pt idx="94">
                  <c:v>-5.6</c:v>
                </c:pt>
                <c:pt idx="95">
                  <c:v>-5.7</c:v>
                </c:pt>
                <c:pt idx="96">
                  <c:v>-5.9</c:v>
                </c:pt>
                <c:pt idx="97">
                  <c:v>-6.2</c:v>
                </c:pt>
                <c:pt idx="98">
                  <c:v>-6.5</c:v>
                </c:pt>
                <c:pt idx="99">
                  <c:v>-6.7</c:v>
                </c:pt>
                <c:pt idx="100">
                  <c:v>-6.9</c:v>
                </c:pt>
                <c:pt idx="101">
                  <c:v>-7.1</c:v>
                </c:pt>
                <c:pt idx="102">
                  <c:v>-7.4</c:v>
                </c:pt>
                <c:pt idx="103">
                  <c:v>-7.7</c:v>
                </c:pt>
                <c:pt idx="104">
                  <c:v>-8</c:v>
                </c:pt>
                <c:pt idx="105">
                  <c:v>-8.3000000000000007</c:v>
                </c:pt>
                <c:pt idx="106">
                  <c:v>-8.7000000000000011</c:v>
                </c:pt>
                <c:pt idx="107">
                  <c:v>-9</c:v>
                </c:pt>
                <c:pt idx="108">
                  <c:v>-9.4</c:v>
                </c:pt>
                <c:pt idx="109">
                  <c:v>-9.7000000000000011</c:v>
                </c:pt>
                <c:pt idx="110">
                  <c:v>-10.1</c:v>
                </c:pt>
                <c:pt idx="111">
                  <c:v>-10.5</c:v>
                </c:pt>
                <c:pt idx="112">
                  <c:v>-11</c:v>
                </c:pt>
                <c:pt idx="113">
                  <c:v>-11.5</c:v>
                </c:pt>
                <c:pt idx="114">
                  <c:v>-11.8</c:v>
                </c:pt>
                <c:pt idx="115">
                  <c:v>-12.4</c:v>
                </c:pt>
                <c:pt idx="116">
                  <c:v>-13</c:v>
                </c:pt>
                <c:pt idx="117">
                  <c:v>-13.5</c:v>
                </c:pt>
                <c:pt idx="118">
                  <c:v>-13.9</c:v>
                </c:pt>
                <c:pt idx="119">
                  <c:v>-14.5</c:v>
                </c:pt>
                <c:pt idx="120">
                  <c:v>-15.2</c:v>
                </c:pt>
                <c:pt idx="121">
                  <c:v>-15.7</c:v>
                </c:pt>
                <c:pt idx="122">
                  <c:v>-16.2</c:v>
                </c:pt>
                <c:pt idx="123">
                  <c:v>-16.8</c:v>
                </c:pt>
                <c:pt idx="124">
                  <c:v>-17.5</c:v>
                </c:pt>
                <c:pt idx="125">
                  <c:v>-18</c:v>
                </c:pt>
                <c:pt idx="126">
                  <c:v>-18.600000000000001</c:v>
                </c:pt>
                <c:pt idx="127">
                  <c:v>-19.3</c:v>
                </c:pt>
                <c:pt idx="128">
                  <c:v>-19.899999999999999</c:v>
                </c:pt>
                <c:pt idx="129">
                  <c:v>-20.5</c:v>
                </c:pt>
                <c:pt idx="130">
                  <c:v>-21</c:v>
                </c:pt>
                <c:pt idx="131">
                  <c:v>-21.7</c:v>
                </c:pt>
                <c:pt idx="132">
                  <c:v>-22.3</c:v>
                </c:pt>
                <c:pt idx="133">
                  <c:v>-23</c:v>
                </c:pt>
                <c:pt idx="134">
                  <c:v>-23.7</c:v>
                </c:pt>
                <c:pt idx="135">
                  <c:v>-24.4</c:v>
                </c:pt>
                <c:pt idx="136">
                  <c:v>-25</c:v>
                </c:pt>
                <c:pt idx="137">
                  <c:v>-25.6</c:v>
                </c:pt>
                <c:pt idx="138">
                  <c:v>-26.3</c:v>
                </c:pt>
                <c:pt idx="139">
                  <c:v>-27</c:v>
                </c:pt>
                <c:pt idx="140">
                  <c:v>-27.7</c:v>
                </c:pt>
                <c:pt idx="141">
                  <c:v>-28.2</c:v>
                </c:pt>
                <c:pt idx="142">
                  <c:v>-29</c:v>
                </c:pt>
                <c:pt idx="143">
                  <c:v>-29.6</c:v>
                </c:pt>
                <c:pt idx="144">
                  <c:v>-30.2</c:v>
                </c:pt>
                <c:pt idx="145">
                  <c:v>-30.9</c:v>
                </c:pt>
                <c:pt idx="146">
                  <c:v>-31.6</c:v>
                </c:pt>
                <c:pt idx="147">
                  <c:v>-32.300000000000011</c:v>
                </c:pt>
                <c:pt idx="148">
                  <c:v>-33</c:v>
                </c:pt>
                <c:pt idx="149">
                  <c:v>-33.6</c:v>
                </c:pt>
                <c:pt idx="150">
                  <c:v>-34.4</c:v>
                </c:pt>
                <c:pt idx="151">
                  <c:v>-35</c:v>
                </c:pt>
                <c:pt idx="152">
                  <c:v>-35.700000000000003</c:v>
                </c:pt>
                <c:pt idx="153">
                  <c:v>-36.300000000000011</c:v>
                </c:pt>
                <c:pt idx="154">
                  <c:v>-36.9</c:v>
                </c:pt>
                <c:pt idx="155">
                  <c:v>-37.6</c:v>
                </c:pt>
                <c:pt idx="156">
                  <c:v>-38.300000000000011</c:v>
                </c:pt>
                <c:pt idx="157">
                  <c:v>-38.9</c:v>
                </c:pt>
                <c:pt idx="158">
                  <c:v>-39.5</c:v>
                </c:pt>
                <c:pt idx="159">
                  <c:v>-40.1</c:v>
                </c:pt>
                <c:pt idx="160">
                  <c:v>-40.800000000000011</c:v>
                </c:pt>
                <c:pt idx="161">
                  <c:v>-41.4</c:v>
                </c:pt>
                <c:pt idx="162">
                  <c:v>-42.1</c:v>
                </c:pt>
                <c:pt idx="163">
                  <c:v>-42.7</c:v>
                </c:pt>
                <c:pt idx="164">
                  <c:v>-43.3</c:v>
                </c:pt>
                <c:pt idx="165">
                  <c:v>-43.9</c:v>
                </c:pt>
                <c:pt idx="166">
                  <c:v>-44.6</c:v>
                </c:pt>
                <c:pt idx="167">
                  <c:v>-45.1</c:v>
                </c:pt>
                <c:pt idx="168">
                  <c:v>-45.7</c:v>
                </c:pt>
                <c:pt idx="169">
                  <c:v>-46.3</c:v>
                </c:pt>
                <c:pt idx="170">
                  <c:v>-46.9</c:v>
                </c:pt>
                <c:pt idx="171">
                  <c:v>-47.6</c:v>
                </c:pt>
                <c:pt idx="172">
                  <c:v>-48.2</c:v>
                </c:pt>
                <c:pt idx="173">
                  <c:v>-48.8</c:v>
                </c:pt>
                <c:pt idx="174">
                  <c:v>-49.3</c:v>
                </c:pt>
                <c:pt idx="175">
                  <c:v>-49.9</c:v>
                </c:pt>
                <c:pt idx="176">
                  <c:v>-50.5</c:v>
                </c:pt>
                <c:pt idx="177">
                  <c:v>-51.1</c:v>
                </c:pt>
                <c:pt idx="178">
                  <c:v>-51.6</c:v>
                </c:pt>
                <c:pt idx="179">
                  <c:v>-52.1</c:v>
                </c:pt>
                <c:pt idx="180">
                  <c:v>-52.8</c:v>
                </c:pt>
                <c:pt idx="181">
                  <c:v>-53.2</c:v>
                </c:pt>
                <c:pt idx="182">
                  <c:v>-53.8</c:v>
                </c:pt>
                <c:pt idx="183">
                  <c:v>-54.3</c:v>
                </c:pt>
                <c:pt idx="184">
                  <c:v>-54.9</c:v>
                </c:pt>
                <c:pt idx="185">
                  <c:v>-55.4</c:v>
                </c:pt>
                <c:pt idx="186">
                  <c:v>-55.9</c:v>
                </c:pt>
                <c:pt idx="187">
                  <c:v>-56.5</c:v>
                </c:pt>
                <c:pt idx="188">
                  <c:v>-57</c:v>
                </c:pt>
                <c:pt idx="189">
                  <c:v>-57.5</c:v>
                </c:pt>
                <c:pt idx="190">
                  <c:v>-58</c:v>
                </c:pt>
                <c:pt idx="191">
                  <c:v>-58.5</c:v>
                </c:pt>
                <c:pt idx="192">
                  <c:v>-59</c:v>
                </c:pt>
                <c:pt idx="193">
                  <c:v>-59.5</c:v>
                </c:pt>
                <c:pt idx="194">
                  <c:v>-60</c:v>
                </c:pt>
                <c:pt idx="195">
                  <c:v>-60.4</c:v>
                </c:pt>
                <c:pt idx="196">
                  <c:v>-61</c:v>
                </c:pt>
                <c:pt idx="197">
                  <c:v>-61.4</c:v>
                </c:pt>
                <c:pt idx="198">
                  <c:v>-61.9</c:v>
                </c:pt>
                <c:pt idx="199">
                  <c:v>-62.4</c:v>
                </c:pt>
                <c:pt idx="200">
                  <c:v>-62.8</c:v>
                </c:pt>
                <c:pt idx="201">
                  <c:v>-63.3</c:v>
                </c:pt>
                <c:pt idx="202">
                  <c:v>-63.8</c:v>
                </c:pt>
                <c:pt idx="203">
                  <c:v>-64.2</c:v>
                </c:pt>
                <c:pt idx="204">
                  <c:v>-64.7</c:v>
                </c:pt>
                <c:pt idx="205">
                  <c:v>-65.099999999999994</c:v>
                </c:pt>
                <c:pt idx="206">
                  <c:v>-65.5</c:v>
                </c:pt>
                <c:pt idx="207">
                  <c:v>-66</c:v>
                </c:pt>
                <c:pt idx="208">
                  <c:v>-66.400000000000006</c:v>
                </c:pt>
                <c:pt idx="209">
                  <c:v>-66.8</c:v>
                </c:pt>
                <c:pt idx="210">
                  <c:v>-67.2</c:v>
                </c:pt>
                <c:pt idx="211">
                  <c:v>-67.7</c:v>
                </c:pt>
                <c:pt idx="212">
                  <c:v>-68</c:v>
                </c:pt>
                <c:pt idx="213">
                  <c:v>-68.5</c:v>
                </c:pt>
                <c:pt idx="214">
                  <c:v>-68.900000000000006</c:v>
                </c:pt>
                <c:pt idx="215">
                  <c:v>-69.2</c:v>
                </c:pt>
                <c:pt idx="216">
                  <c:v>-69.7</c:v>
                </c:pt>
                <c:pt idx="217">
                  <c:v>-70.099999999999994</c:v>
                </c:pt>
                <c:pt idx="218">
                  <c:v>-70.5</c:v>
                </c:pt>
                <c:pt idx="219">
                  <c:v>-70.900000000000006</c:v>
                </c:pt>
                <c:pt idx="220">
                  <c:v>-71.3</c:v>
                </c:pt>
                <c:pt idx="221">
                  <c:v>-71.7</c:v>
                </c:pt>
                <c:pt idx="222">
                  <c:v>-72</c:v>
                </c:pt>
                <c:pt idx="223">
                  <c:v>-72.5</c:v>
                </c:pt>
                <c:pt idx="224">
                  <c:v>-72.8</c:v>
                </c:pt>
                <c:pt idx="225">
                  <c:v>-73.2</c:v>
                </c:pt>
                <c:pt idx="226">
                  <c:v>-73.599999999999994</c:v>
                </c:pt>
                <c:pt idx="227">
                  <c:v>-74</c:v>
                </c:pt>
                <c:pt idx="228">
                  <c:v>-74.3</c:v>
                </c:pt>
                <c:pt idx="229">
                  <c:v>-74.599999999999994</c:v>
                </c:pt>
                <c:pt idx="230">
                  <c:v>-75</c:v>
                </c:pt>
                <c:pt idx="231">
                  <c:v>-75.5</c:v>
                </c:pt>
                <c:pt idx="232">
                  <c:v>-75.7</c:v>
                </c:pt>
                <c:pt idx="233">
                  <c:v>-76.099999999999994</c:v>
                </c:pt>
                <c:pt idx="234">
                  <c:v>-76.400000000000006</c:v>
                </c:pt>
                <c:pt idx="235">
                  <c:v>-76.8</c:v>
                </c:pt>
                <c:pt idx="236">
                  <c:v>-77.099999999999994</c:v>
                </c:pt>
                <c:pt idx="237">
                  <c:v>-77.400000000000006</c:v>
                </c:pt>
                <c:pt idx="238">
                  <c:v>-77.8</c:v>
                </c:pt>
                <c:pt idx="239">
                  <c:v>-78.099999999999994</c:v>
                </c:pt>
                <c:pt idx="240">
                  <c:v>-78.400000000000006</c:v>
                </c:pt>
                <c:pt idx="241">
                  <c:v>-78.8</c:v>
                </c:pt>
                <c:pt idx="242">
                  <c:v>-79.099999999999994</c:v>
                </c:pt>
                <c:pt idx="243">
                  <c:v>-79.400000000000006</c:v>
                </c:pt>
                <c:pt idx="244">
                  <c:v>-79.7</c:v>
                </c:pt>
                <c:pt idx="245">
                  <c:v>-80</c:v>
                </c:pt>
                <c:pt idx="246">
                  <c:v>-80.3</c:v>
                </c:pt>
                <c:pt idx="247">
                  <c:v>-80.599999999999994</c:v>
                </c:pt>
                <c:pt idx="248">
                  <c:v>-81</c:v>
                </c:pt>
                <c:pt idx="249">
                  <c:v>-81.3</c:v>
                </c:pt>
                <c:pt idx="250">
                  <c:v>-81.599999999999994</c:v>
                </c:pt>
                <c:pt idx="251">
                  <c:v>-81.900000000000006</c:v>
                </c:pt>
                <c:pt idx="252">
                  <c:v>-82.3</c:v>
                </c:pt>
                <c:pt idx="253">
                  <c:v>-82.5</c:v>
                </c:pt>
                <c:pt idx="254">
                  <c:v>-82.8</c:v>
                </c:pt>
                <c:pt idx="255">
                  <c:v>-83.2</c:v>
                </c:pt>
                <c:pt idx="256">
                  <c:v>-83.4</c:v>
                </c:pt>
                <c:pt idx="257">
                  <c:v>-83.8</c:v>
                </c:pt>
                <c:pt idx="258">
                  <c:v>-83.9</c:v>
                </c:pt>
                <c:pt idx="259">
                  <c:v>-84.4</c:v>
                </c:pt>
                <c:pt idx="260">
                  <c:v>-84.6</c:v>
                </c:pt>
                <c:pt idx="261">
                  <c:v>-84.8</c:v>
                </c:pt>
                <c:pt idx="262">
                  <c:v>-85.1</c:v>
                </c:pt>
                <c:pt idx="263">
                  <c:v>-85.4</c:v>
                </c:pt>
                <c:pt idx="264">
                  <c:v>-85.7</c:v>
                </c:pt>
                <c:pt idx="265">
                  <c:v>-86</c:v>
                </c:pt>
                <c:pt idx="266">
                  <c:v>-86.3</c:v>
                </c:pt>
                <c:pt idx="267">
                  <c:v>-86.6</c:v>
                </c:pt>
                <c:pt idx="268">
                  <c:v>-86.8</c:v>
                </c:pt>
                <c:pt idx="269">
                  <c:v>-87.1</c:v>
                </c:pt>
                <c:pt idx="270">
                  <c:v>-87.4</c:v>
                </c:pt>
                <c:pt idx="271">
                  <c:v>-87.6</c:v>
                </c:pt>
                <c:pt idx="272">
                  <c:v>-87.8</c:v>
                </c:pt>
                <c:pt idx="273">
                  <c:v>-88</c:v>
                </c:pt>
                <c:pt idx="274">
                  <c:v>-88.4</c:v>
                </c:pt>
                <c:pt idx="275">
                  <c:v>-88.7</c:v>
                </c:pt>
                <c:pt idx="276">
                  <c:v>-88.9</c:v>
                </c:pt>
                <c:pt idx="277">
                  <c:v>-89.1</c:v>
                </c:pt>
                <c:pt idx="278">
                  <c:v>-89.5</c:v>
                </c:pt>
                <c:pt idx="279">
                  <c:v>-89.7</c:v>
                </c:pt>
                <c:pt idx="280">
                  <c:v>-89.9</c:v>
                </c:pt>
                <c:pt idx="281">
                  <c:v>-90.2</c:v>
                </c:pt>
                <c:pt idx="282">
                  <c:v>-90.4</c:v>
                </c:pt>
                <c:pt idx="283">
                  <c:v>-90.6</c:v>
                </c:pt>
                <c:pt idx="284">
                  <c:v>-90.9</c:v>
                </c:pt>
                <c:pt idx="285">
                  <c:v>-91.1</c:v>
                </c:pt>
                <c:pt idx="286">
                  <c:v>-91.4</c:v>
                </c:pt>
                <c:pt idx="287">
                  <c:v>-91.6</c:v>
                </c:pt>
                <c:pt idx="288">
                  <c:v>-91.9</c:v>
                </c:pt>
                <c:pt idx="289">
                  <c:v>-92.1</c:v>
                </c:pt>
                <c:pt idx="290">
                  <c:v>-92.4</c:v>
                </c:pt>
                <c:pt idx="291">
                  <c:v>-92.6</c:v>
                </c:pt>
                <c:pt idx="292">
                  <c:v>-92.8</c:v>
                </c:pt>
                <c:pt idx="293">
                  <c:v>-93</c:v>
                </c:pt>
                <c:pt idx="294">
                  <c:v>-93.3</c:v>
                </c:pt>
                <c:pt idx="295">
                  <c:v>-93.4</c:v>
                </c:pt>
                <c:pt idx="296">
                  <c:v>-93.7</c:v>
                </c:pt>
                <c:pt idx="297">
                  <c:v>-93.9</c:v>
                </c:pt>
                <c:pt idx="298">
                  <c:v>-94.1</c:v>
                </c:pt>
                <c:pt idx="299">
                  <c:v>-94.4</c:v>
                </c:pt>
                <c:pt idx="300">
                  <c:v>-94.6</c:v>
                </c:pt>
                <c:pt idx="301">
                  <c:v>-94.9</c:v>
                </c:pt>
                <c:pt idx="302">
                  <c:v>-95</c:v>
                </c:pt>
                <c:pt idx="303">
                  <c:v>-95.4</c:v>
                </c:pt>
                <c:pt idx="304">
                  <c:v>-95.5</c:v>
                </c:pt>
                <c:pt idx="305">
                  <c:v>-95.7</c:v>
                </c:pt>
                <c:pt idx="306">
                  <c:v>-95.9</c:v>
                </c:pt>
                <c:pt idx="307">
                  <c:v>-96.1</c:v>
                </c:pt>
                <c:pt idx="308">
                  <c:v>-96.2</c:v>
                </c:pt>
                <c:pt idx="309">
                  <c:v>-96.5</c:v>
                </c:pt>
                <c:pt idx="310">
                  <c:v>-96.7</c:v>
                </c:pt>
                <c:pt idx="311">
                  <c:v>-97</c:v>
                </c:pt>
                <c:pt idx="312">
                  <c:v>-97.2</c:v>
                </c:pt>
                <c:pt idx="313">
                  <c:v>-97.3</c:v>
                </c:pt>
                <c:pt idx="314">
                  <c:v>-97.6</c:v>
                </c:pt>
                <c:pt idx="315">
                  <c:v>-97.7</c:v>
                </c:pt>
                <c:pt idx="316">
                  <c:v>-97.9</c:v>
                </c:pt>
                <c:pt idx="317">
                  <c:v>-98.1</c:v>
                </c:pt>
                <c:pt idx="318">
                  <c:v>-98.2</c:v>
                </c:pt>
                <c:pt idx="319">
                  <c:v>-98.5</c:v>
                </c:pt>
                <c:pt idx="320">
                  <c:v>-98.7</c:v>
                </c:pt>
                <c:pt idx="321">
                  <c:v>-98.9</c:v>
                </c:pt>
                <c:pt idx="322">
                  <c:v>-99.1</c:v>
                </c:pt>
                <c:pt idx="323">
                  <c:v>-99.4</c:v>
                </c:pt>
                <c:pt idx="324">
                  <c:v>-99.5</c:v>
                </c:pt>
                <c:pt idx="325">
                  <c:v>-99.7</c:v>
                </c:pt>
                <c:pt idx="326">
                  <c:v>-99.9</c:v>
                </c:pt>
                <c:pt idx="327">
                  <c:v>-100</c:v>
                </c:pt>
                <c:pt idx="328">
                  <c:v>-100.2</c:v>
                </c:pt>
                <c:pt idx="329">
                  <c:v>-100.3</c:v>
                </c:pt>
                <c:pt idx="330">
                  <c:v>-100.7</c:v>
                </c:pt>
                <c:pt idx="331">
                  <c:v>-100.9</c:v>
                </c:pt>
                <c:pt idx="332">
                  <c:v>-101</c:v>
                </c:pt>
                <c:pt idx="333">
                  <c:v>-101.2</c:v>
                </c:pt>
                <c:pt idx="334">
                  <c:v>-101.4</c:v>
                </c:pt>
                <c:pt idx="335">
                  <c:v>-101.5</c:v>
                </c:pt>
                <c:pt idx="336">
                  <c:v>-101.6</c:v>
                </c:pt>
                <c:pt idx="337">
                  <c:v>-101.9</c:v>
                </c:pt>
                <c:pt idx="338">
                  <c:v>-102</c:v>
                </c:pt>
                <c:pt idx="339">
                  <c:v>-102.1</c:v>
                </c:pt>
                <c:pt idx="340">
                  <c:v>-102.4</c:v>
                </c:pt>
                <c:pt idx="341">
                  <c:v>-102.6</c:v>
                </c:pt>
                <c:pt idx="342">
                  <c:v>-102.7</c:v>
                </c:pt>
                <c:pt idx="343">
                  <c:v>-102.9</c:v>
                </c:pt>
                <c:pt idx="344">
                  <c:v>-103</c:v>
                </c:pt>
                <c:pt idx="345">
                  <c:v>-103.1</c:v>
                </c:pt>
                <c:pt idx="346">
                  <c:v>-103.4</c:v>
                </c:pt>
                <c:pt idx="347">
                  <c:v>-103.6</c:v>
                </c:pt>
                <c:pt idx="348">
                  <c:v>-103.8</c:v>
                </c:pt>
                <c:pt idx="349">
                  <c:v>-103.9</c:v>
                </c:pt>
                <c:pt idx="350">
                  <c:v>-104</c:v>
                </c:pt>
                <c:pt idx="351">
                  <c:v>-104.1</c:v>
                </c:pt>
                <c:pt idx="352">
                  <c:v>-104.4</c:v>
                </c:pt>
                <c:pt idx="353">
                  <c:v>-104.6</c:v>
                </c:pt>
                <c:pt idx="354">
                  <c:v>-104.8</c:v>
                </c:pt>
                <c:pt idx="355">
                  <c:v>-104.9</c:v>
                </c:pt>
                <c:pt idx="356">
                  <c:v>-105</c:v>
                </c:pt>
                <c:pt idx="357">
                  <c:v>-105.1</c:v>
                </c:pt>
                <c:pt idx="358">
                  <c:v>-105.3</c:v>
                </c:pt>
                <c:pt idx="359">
                  <c:v>-105.4</c:v>
                </c:pt>
                <c:pt idx="360">
                  <c:v>-105.7</c:v>
                </c:pt>
                <c:pt idx="361">
                  <c:v>-105.7</c:v>
                </c:pt>
                <c:pt idx="362">
                  <c:v>-105.9</c:v>
                </c:pt>
                <c:pt idx="363">
                  <c:v>-106</c:v>
                </c:pt>
                <c:pt idx="364">
                  <c:v>-106.2</c:v>
                </c:pt>
                <c:pt idx="365">
                  <c:v>-106.3</c:v>
                </c:pt>
                <c:pt idx="366">
                  <c:v>-106.6</c:v>
                </c:pt>
                <c:pt idx="367">
                  <c:v>-106.6</c:v>
                </c:pt>
                <c:pt idx="368">
                  <c:v>-106.8</c:v>
                </c:pt>
                <c:pt idx="369">
                  <c:v>-106.9</c:v>
                </c:pt>
                <c:pt idx="370">
                  <c:v>-107.1</c:v>
                </c:pt>
                <c:pt idx="371">
                  <c:v>-107.1</c:v>
                </c:pt>
                <c:pt idx="372">
                  <c:v>-107.4</c:v>
                </c:pt>
                <c:pt idx="373">
                  <c:v>-107.6</c:v>
                </c:pt>
                <c:pt idx="374">
                  <c:v>-107.6</c:v>
                </c:pt>
                <c:pt idx="375">
                  <c:v>-107.7</c:v>
                </c:pt>
                <c:pt idx="376">
                  <c:v>-107.9</c:v>
                </c:pt>
                <c:pt idx="377">
                  <c:v>-108</c:v>
                </c:pt>
                <c:pt idx="378">
                  <c:v>-108.3</c:v>
                </c:pt>
                <c:pt idx="379">
                  <c:v>-108.3</c:v>
                </c:pt>
                <c:pt idx="380">
                  <c:v>-108.4</c:v>
                </c:pt>
                <c:pt idx="381">
                  <c:v>-108.5</c:v>
                </c:pt>
                <c:pt idx="382">
                  <c:v>-108.8</c:v>
                </c:pt>
                <c:pt idx="383">
                  <c:v>-108.9</c:v>
                </c:pt>
                <c:pt idx="384">
                  <c:v>-109</c:v>
                </c:pt>
                <c:pt idx="385">
                  <c:v>-109.2</c:v>
                </c:pt>
                <c:pt idx="386">
                  <c:v>-109.2</c:v>
                </c:pt>
                <c:pt idx="387">
                  <c:v>-109.4</c:v>
                </c:pt>
                <c:pt idx="388">
                  <c:v>-109.5</c:v>
                </c:pt>
                <c:pt idx="389">
                  <c:v>-109.6</c:v>
                </c:pt>
                <c:pt idx="390">
                  <c:v>-109.8</c:v>
                </c:pt>
                <c:pt idx="391">
                  <c:v>-109.9</c:v>
                </c:pt>
                <c:pt idx="392">
                  <c:v>-110</c:v>
                </c:pt>
                <c:pt idx="393">
                  <c:v>-110.2</c:v>
                </c:pt>
                <c:pt idx="394">
                  <c:v>-110.3</c:v>
                </c:pt>
                <c:pt idx="395">
                  <c:v>-110.4</c:v>
                </c:pt>
                <c:pt idx="396">
                  <c:v>-110.5</c:v>
                </c:pt>
                <c:pt idx="397">
                  <c:v>-110.7</c:v>
                </c:pt>
                <c:pt idx="398">
                  <c:v>-110.8</c:v>
                </c:pt>
                <c:pt idx="399">
                  <c:v>-110.9</c:v>
                </c:pt>
                <c:pt idx="400">
                  <c:v>-111.1</c:v>
                </c:pt>
                <c:pt idx="401">
                  <c:v>-111.2</c:v>
                </c:pt>
                <c:pt idx="402">
                  <c:v>-111.3</c:v>
                </c:pt>
                <c:pt idx="403">
                  <c:v>-111.4</c:v>
                </c:pt>
                <c:pt idx="404">
                  <c:v>-111.6</c:v>
                </c:pt>
                <c:pt idx="405">
                  <c:v>-111.6</c:v>
                </c:pt>
                <c:pt idx="406">
                  <c:v>-111.8</c:v>
                </c:pt>
                <c:pt idx="407">
                  <c:v>-111.9</c:v>
                </c:pt>
                <c:pt idx="408">
                  <c:v>-112</c:v>
                </c:pt>
                <c:pt idx="409">
                  <c:v>-112.2</c:v>
                </c:pt>
                <c:pt idx="410">
                  <c:v>-112.3</c:v>
                </c:pt>
                <c:pt idx="411">
                  <c:v>-112.4</c:v>
                </c:pt>
                <c:pt idx="412">
                  <c:v>-112.5</c:v>
                </c:pt>
                <c:pt idx="413">
                  <c:v>-112.6</c:v>
                </c:pt>
                <c:pt idx="414">
                  <c:v>-112.7</c:v>
                </c:pt>
                <c:pt idx="415">
                  <c:v>-112.9</c:v>
                </c:pt>
                <c:pt idx="416">
                  <c:v>-113</c:v>
                </c:pt>
                <c:pt idx="417">
                  <c:v>-113.1</c:v>
                </c:pt>
                <c:pt idx="418">
                  <c:v>-113.2</c:v>
                </c:pt>
                <c:pt idx="419">
                  <c:v>-113.3</c:v>
                </c:pt>
                <c:pt idx="420">
                  <c:v>-113.4</c:v>
                </c:pt>
                <c:pt idx="421">
                  <c:v>-113.5</c:v>
                </c:pt>
                <c:pt idx="422">
                  <c:v>-113.7</c:v>
                </c:pt>
                <c:pt idx="423">
                  <c:v>-113.8</c:v>
                </c:pt>
                <c:pt idx="424">
                  <c:v>-113.9</c:v>
                </c:pt>
                <c:pt idx="425">
                  <c:v>-113.9</c:v>
                </c:pt>
                <c:pt idx="426">
                  <c:v>-114.1</c:v>
                </c:pt>
                <c:pt idx="427">
                  <c:v>-114.2</c:v>
                </c:pt>
                <c:pt idx="428">
                  <c:v>-114.3</c:v>
                </c:pt>
                <c:pt idx="429">
                  <c:v>-114.4</c:v>
                </c:pt>
                <c:pt idx="430">
                  <c:v>-114.5</c:v>
                </c:pt>
                <c:pt idx="431">
                  <c:v>-114.7</c:v>
                </c:pt>
                <c:pt idx="432">
                  <c:v>-114.7</c:v>
                </c:pt>
                <c:pt idx="433">
                  <c:v>-114.8</c:v>
                </c:pt>
                <c:pt idx="434">
                  <c:v>-114.9</c:v>
                </c:pt>
                <c:pt idx="435">
                  <c:v>-114.9</c:v>
                </c:pt>
                <c:pt idx="436">
                  <c:v>-115.1</c:v>
                </c:pt>
                <c:pt idx="437">
                  <c:v>-115.3</c:v>
                </c:pt>
                <c:pt idx="438">
                  <c:v>-115.4</c:v>
                </c:pt>
                <c:pt idx="439">
                  <c:v>-115.5</c:v>
                </c:pt>
                <c:pt idx="440">
                  <c:v>-115.5</c:v>
                </c:pt>
                <c:pt idx="441">
                  <c:v>-115.7</c:v>
                </c:pt>
                <c:pt idx="442">
                  <c:v>-115.7</c:v>
                </c:pt>
                <c:pt idx="443">
                  <c:v>-115.8</c:v>
                </c:pt>
                <c:pt idx="444">
                  <c:v>-115.9</c:v>
                </c:pt>
                <c:pt idx="445">
                  <c:v>-116</c:v>
                </c:pt>
                <c:pt idx="446">
                  <c:v>-116.1</c:v>
                </c:pt>
                <c:pt idx="447">
                  <c:v>-116.3</c:v>
                </c:pt>
                <c:pt idx="448">
                  <c:v>-116.3</c:v>
                </c:pt>
                <c:pt idx="449">
                  <c:v>-116.4</c:v>
                </c:pt>
                <c:pt idx="450">
                  <c:v>-116.5</c:v>
                </c:pt>
                <c:pt idx="451">
                  <c:v>-116.6</c:v>
                </c:pt>
                <c:pt idx="452">
                  <c:v>-116.7</c:v>
                </c:pt>
                <c:pt idx="453">
                  <c:v>-116.8</c:v>
                </c:pt>
                <c:pt idx="454">
                  <c:v>-116.9</c:v>
                </c:pt>
                <c:pt idx="455">
                  <c:v>-117</c:v>
                </c:pt>
                <c:pt idx="456">
                  <c:v>-117</c:v>
                </c:pt>
                <c:pt idx="457">
                  <c:v>-117.1</c:v>
                </c:pt>
                <c:pt idx="458">
                  <c:v>-117.3</c:v>
                </c:pt>
                <c:pt idx="459">
                  <c:v>-117.4</c:v>
                </c:pt>
                <c:pt idx="460">
                  <c:v>-117.5</c:v>
                </c:pt>
                <c:pt idx="461">
                  <c:v>-117.5</c:v>
                </c:pt>
                <c:pt idx="462">
                  <c:v>-117.6</c:v>
                </c:pt>
                <c:pt idx="463">
                  <c:v>-117.7</c:v>
                </c:pt>
                <c:pt idx="464">
                  <c:v>-117.8</c:v>
                </c:pt>
                <c:pt idx="465">
                  <c:v>-117.9</c:v>
                </c:pt>
                <c:pt idx="466">
                  <c:v>-118</c:v>
                </c:pt>
                <c:pt idx="467">
                  <c:v>-118</c:v>
                </c:pt>
                <c:pt idx="468">
                  <c:v>-118.1</c:v>
                </c:pt>
                <c:pt idx="469">
                  <c:v>-118.2</c:v>
                </c:pt>
                <c:pt idx="470">
                  <c:v>-118.3</c:v>
                </c:pt>
                <c:pt idx="471">
                  <c:v>-118.3</c:v>
                </c:pt>
                <c:pt idx="472">
                  <c:v>-118.5</c:v>
                </c:pt>
                <c:pt idx="473">
                  <c:v>-118.6</c:v>
                </c:pt>
                <c:pt idx="474">
                  <c:v>-118.8</c:v>
                </c:pt>
                <c:pt idx="475">
                  <c:v>-118.7</c:v>
                </c:pt>
                <c:pt idx="476">
                  <c:v>-118.8</c:v>
                </c:pt>
                <c:pt idx="477">
                  <c:v>-118.9</c:v>
                </c:pt>
                <c:pt idx="478">
                  <c:v>-118.9</c:v>
                </c:pt>
                <c:pt idx="479">
                  <c:v>-119</c:v>
                </c:pt>
                <c:pt idx="480">
                  <c:v>-119.1</c:v>
                </c:pt>
                <c:pt idx="481">
                  <c:v>-119.2</c:v>
                </c:pt>
                <c:pt idx="482">
                  <c:v>-119.4</c:v>
                </c:pt>
                <c:pt idx="483">
                  <c:v>-119.4</c:v>
                </c:pt>
                <c:pt idx="484">
                  <c:v>-119.5</c:v>
                </c:pt>
                <c:pt idx="485">
                  <c:v>-119.6</c:v>
                </c:pt>
                <c:pt idx="486">
                  <c:v>-119.6</c:v>
                </c:pt>
                <c:pt idx="487">
                  <c:v>-119.7</c:v>
                </c:pt>
                <c:pt idx="488">
                  <c:v>-119.8</c:v>
                </c:pt>
                <c:pt idx="489">
                  <c:v>-119.8</c:v>
                </c:pt>
                <c:pt idx="490">
                  <c:v>-120</c:v>
                </c:pt>
                <c:pt idx="491">
                  <c:v>-120</c:v>
                </c:pt>
                <c:pt idx="492">
                  <c:v>-120.2</c:v>
                </c:pt>
                <c:pt idx="493">
                  <c:v>-120.2</c:v>
                </c:pt>
                <c:pt idx="494">
                  <c:v>-120.2</c:v>
                </c:pt>
                <c:pt idx="495">
                  <c:v>-120.4</c:v>
                </c:pt>
                <c:pt idx="496">
                  <c:v>-120.4</c:v>
                </c:pt>
                <c:pt idx="497">
                  <c:v>-120.5</c:v>
                </c:pt>
                <c:pt idx="498">
                  <c:v>-120.6</c:v>
                </c:pt>
                <c:pt idx="499">
                  <c:v>-120.7</c:v>
                </c:pt>
                <c:pt idx="500">
                  <c:v>-120.8</c:v>
                </c:pt>
                <c:pt idx="501">
                  <c:v>-120.8</c:v>
                </c:pt>
                <c:pt idx="502">
                  <c:v>-120.9</c:v>
                </c:pt>
                <c:pt idx="503">
                  <c:v>-120.9</c:v>
                </c:pt>
                <c:pt idx="504">
                  <c:v>-121.1</c:v>
                </c:pt>
                <c:pt idx="505">
                  <c:v>-121.2</c:v>
                </c:pt>
                <c:pt idx="506">
                  <c:v>-121.2</c:v>
                </c:pt>
                <c:pt idx="507">
                  <c:v>-121.2</c:v>
                </c:pt>
                <c:pt idx="508">
                  <c:v>-121.2</c:v>
                </c:pt>
                <c:pt idx="509">
                  <c:v>-121.4</c:v>
                </c:pt>
                <c:pt idx="510">
                  <c:v>-121.5</c:v>
                </c:pt>
                <c:pt idx="511">
                  <c:v>-121.6</c:v>
                </c:pt>
                <c:pt idx="512">
                  <c:v>-121.6</c:v>
                </c:pt>
                <c:pt idx="513">
                  <c:v>-121.8</c:v>
                </c:pt>
                <c:pt idx="514">
                  <c:v>-121.8</c:v>
                </c:pt>
                <c:pt idx="515">
                  <c:v>-121.8</c:v>
                </c:pt>
                <c:pt idx="516">
                  <c:v>-121.9</c:v>
                </c:pt>
                <c:pt idx="517">
                  <c:v>-122</c:v>
                </c:pt>
                <c:pt idx="518">
                  <c:v>-122.1</c:v>
                </c:pt>
                <c:pt idx="519">
                  <c:v>-122.1</c:v>
                </c:pt>
                <c:pt idx="520">
                  <c:v>-122.2</c:v>
                </c:pt>
                <c:pt idx="521">
                  <c:v>-122.3</c:v>
                </c:pt>
                <c:pt idx="522">
                  <c:v>-122.4</c:v>
                </c:pt>
                <c:pt idx="523">
                  <c:v>-122.4</c:v>
                </c:pt>
                <c:pt idx="524">
                  <c:v>-122.5</c:v>
                </c:pt>
                <c:pt idx="525">
                  <c:v>-122.5</c:v>
                </c:pt>
                <c:pt idx="526">
                  <c:v>-122.6</c:v>
                </c:pt>
                <c:pt idx="527">
                  <c:v>-122.7</c:v>
                </c:pt>
                <c:pt idx="528">
                  <c:v>-122.8</c:v>
                </c:pt>
                <c:pt idx="529">
                  <c:v>-122.8</c:v>
                </c:pt>
                <c:pt idx="530">
                  <c:v>-122.8</c:v>
                </c:pt>
                <c:pt idx="531">
                  <c:v>-122.9</c:v>
                </c:pt>
                <c:pt idx="532">
                  <c:v>-123</c:v>
                </c:pt>
                <c:pt idx="533">
                  <c:v>-123.1</c:v>
                </c:pt>
                <c:pt idx="534">
                  <c:v>-123.2</c:v>
                </c:pt>
                <c:pt idx="535">
                  <c:v>-123.2</c:v>
                </c:pt>
                <c:pt idx="536">
                  <c:v>-123.3</c:v>
                </c:pt>
                <c:pt idx="537">
                  <c:v>-123.4</c:v>
                </c:pt>
                <c:pt idx="538">
                  <c:v>-123.4</c:v>
                </c:pt>
                <c:pt idx="539">
                  <c:v>-123.4</c:v>
                </c:pt>
                <c:pt idx="540">
                  <c:v>-123.5</c:v>
                </c:pt>
                <c:pt idx="541">
                  <c:v>-123.5</c:v>
                </c:pt>
                <c:pt idx="542">
                  <c:v>-123.7</c:v>
                </c:pt>
                <c:pt idx="543">
                  <c:v>-123.7</c:v>
                </c:pt>
                <c:pt idx="544">
                  <c:v>-123.8</c:v>
                </c:pt>
                <c:pt idx="545">
                  <c:v>-123.9</c:v>
                </c:pt>
                <c:pt idx="546">
                  <c:v>-123.8</c:v>
                </c:pt>
                <c:pt idx="547">
                  <c:v>-124</c:v>
                </c:pt>
                <c:pt idx="548">
                  <c:v>-124.1</c:v>
                </c:pt>
                <c:pt idx="549">
                  <c:v>-124.2</c:v>
                </c:pt>
                <c:pt idx="550">
                  <c:v>-124.2</c:v>
                </c:pt>
                <c:pt idx="551">
                  <c:v>-124.3</c:v>
                </c:pt>
                <c:pt idx="552">
                  <c:v>-124.2</c:v>
                </c:pt>
                <c:pt idx="553">
                  <c:v>-124.3</c:v>
                </c:pt>
                <c:pt idx="554">
                  <c:v>-124.4</c:v>
                </c:pt>
                <c:pt idx="555">
                  <c:v>-124.5</c:v>
                </c:pt>
                <c:pt idx="556">
                  <c:v>-124.5</c:v>
                </c:pt>
                <c:pt idx="557">
                  <c:v>-124.5</c:v>
                </c:pt>
                <c:pt idx="558">
                  <c:v>-124.6</c:v>
                </c:pt>
                <c:pt idx="559">
                  <c:v>-124.7</c:v>
                </c:pt>
                <c:pt idx="560">
                  <c:v>-124.7</c:v>
                </c:pt>
                <c:pt idx="561">
                  <c:v>-124.8</c:v>
                </c:pt>
                <c:pt idx="562">
                  <c:v>-124.9</c:v>
                </c:pt>
                <c:pt idx="563">
                  <c:v>-124.9</c:v>
                </c:pt>
                <c:pt idx="564">
                  <c:v>-125</c:v>
                </c:pt>
                <c:pt idx="565">
                  <c:v>-125</c:v>
                </c:pt>
                <c:pt idx="566">
                  <c:v>-125.1</c:v>
                </c:pt>
                <c:pt idx="567">
                  <c:v>-125</c:v>
                </c:pt>
                <c:pt idx="568">
                  <c:v>-125.3</c:v>
                </c:pt>
                <c:pt idx="569">
                  <c:v>-125.3</c:v>
                </c:pt>
                <c:pt idx="570">
                  <c:v>-125.3</c:v>
                </c:pt>
                <c:pt idx="571">
                  <c:v>-125.4</c:v>
                </c:pt>
                <c:pt idx="572">
                  <c:v>-125.4</c:v>
                </c:pt>
                <c:pt idx="573">
                  <c:v>-125.4</c:v>
                </c:pt>
                <c:pt idx="574">
                  <c:v>-125.4</c:v>
                </c:pt>
                <c:pt idx="575">
                  <c:v>-125.5</c:v>
                </c:pt>
                <c:pt idx="576">
                  <c:v>-125.5</c:v>
                </c:pt>
                <c:pt idx="577">
                  <c:v>-125.7</c:v>
                </c:pt>
                <c:pt idx="578">
                  <c:v>-125.7</c:v>
                </c:pt>
                <c:pt idx="579">
                  <c:v>-125.7</c:v>
                </c:pt>
                <c:pt idx="580">
                  <c:v>-125.8</c:v>
                </c:pt>
                <c:pt idx="581">
                  <c:v>-125.9</c:v>
                </c:pt>
                <c:pt idx="582">
                  <c:v>-125.9</c:v>
                </c:pt>
                <c:pt idx="583">
                  <c:v>-126</c:v>
                </c:pt>
                <c:pt idx="584">
                  <c:v>-126</c:v>
                </c:pt>
                <c:pt idx="585">
                  <c:v>-126.1</c:v>
                </c:pt>
                <c:pt idx="586">
                  <c:v>-126.2</c:v>
                </c:pt>
                <c:pt idx="587">
                  <c:v>-126.2</c:v>
                </c:pt>
                <c:pt idx="588">
                  <c:v>-126.2</c:v>
                </c:pt>
                <c:pt idx="589">
                  <c:v>-126.2</c:v>
                </c:pt>
                <c:pt idx="590">
                  <c:v>-126.3</c:v>
                </c:pt>
                <c:pt idx="591">
                  <c:v>-126.3</c:v>
                </c:pt>
                <c:pt idx="592">
                  <c:v>-126.4</c:v>
                </c:pt>
                <c:pt idx="593">
                  <c:v>-126.4</c:v>
                </c:pt>
                <c:pt idx="594">
                  <c:v>-126.5</c:v>
                </c:pt>
                <c:pt idx="595">
                  <c:v>-126.5</c:v>
                </c:pt>
                <c:pt idx="596">
                  <c:v>-126.6</c:v>
                </c:pt>
                <c:pt idx="597">
                  <c:v>-126.7</c:v>
                </c:pt>
                <c:pt idx="598">
                  <c:v>-126.6</c:v>
                </c:pt>
                <c:pt idx="599">
                  <c:v>-126.8</c:v>
                </c:pt>
                <c:pt idx="600">
                  <c:v>-126.9</c:v>
                </c:pt>
                <c:pt idx="601">
                  <c:v>-126.9</c:v>
                </c:pt>
                <c:pt idx="602">
                  <c:v>-127</c:v>
                </c:pt>
                <c:pt idx="603">
                  <c:v>-126.9</c:v>
                </c:pt>
                <c:pt idx="604">
                  <c:v>-127</c:v>
                </c:pt>
                <c:pt idx="605">
                  <c:v>-127</c:v>
                </c:pt>
                <c:pt idx="606">
                  <c:v>-127</c:v>
                </c:pt>
                <c:pt idx="607">
                  <c:v>-127.1</c:v>
                </c:pt>
                <c:pt idx="608">
                  <c:v>-127.2</c:v>
                </c:pt>
                <c:pt idx="609">
                  <c:v>-127.1</c:v>
                </c:pt>
                <c:pt idx="610">
                  <c:v>-127.2</c:v>
                </c:pt>
                <c:pt idx="611">
                  <c:v>-127.3</c:v>
                </c:pt>
                <c:pt idx="612">
                  <c:v>-127.3</c:v>
                </c:pt>
                <c:pt idx="613">
                  <c:v>-127.4</c:v>
                </c:pt>
                <c:pt idx="614">
                  <c:v>-127.5</c:v>
                </c:pt>
                <c:pt idx="615">
                  <c:v>-127.5</c:v>
                </c:pt>
                <c:pt idx="616">
                  <c:v>-127.5</c:v>
                </c:pt>
                <c:pt idx="617">
                  <c:v>-127.5</c:v>
                </c:pt>
                <c:pt idx="618">
                  <c:v>-127.6</c:v>
                </c:pt>
                <c:pt idx="619">
                  <c:v>-127.7</c:v>
                </c:pt>
                <c:pt idx="620">
                  <c:v>-127.7</c:v>
                </c:pt>
                <c:pt idx="621">
                  <c:v>-127.8</c:v>
                </c:pt>
                <c:pt idx="622">
                  <c:v>-127.8</c:v>
                </c:pt>
                <c:pt idx="623">
                  <c:v>-127.8</c:v>
                </c:pt>
                <c:pt idx="624">
                  <c:v>-127.8</c:v>
                </c:pt>
                <c:pt idx="625">
                  <c:v>-127.9</c:v>
                </c:pt>
                <c:pt idx="626">
                  <c:v>-128</c:v>
                </c:pt>
                <c:pt idx="627">
                  <c:v>-128</c:v>
                </c:pt>
                <c:pt idx="628">
                  <c:v>-128</c:v>
                </c:pt>
                <c:pt idx="629">
                  <c:v>-128</c:v>
                </c:pt>
                <c:pt idx="630">
                  <c:v>-128.19999999999999</c:v>
                </c:pt>
                <c:pt idx="631">
                  <c:v>-128.19999999999999</c:v>
                </c:pt>
                <c:pt idx="632">
                  <c:v>-128.19999999999999</c:v>
                </c:pt>
                <c:pt idx="633">
                  <c:v>-128.30000000000001</c:v>
                </c:pt>
                <c:pt idx="634">
                  <c:v>-128.30000000000001</c:v>
                </c:pt>
                <c:pt idx="635">
                  <c:v>-128.4</c:v>
                </c:pt>
                <c:pt idx="636">
                  <c:v>-128.4</c:v>
                </c:pt>
                <c:pt idx="637">
                  <c:v>-128.4</c:v>
                </c:pt>
                <c:pt idx="638">
                  <c:v>-128.5</c:v>
                </c:pt>
                <c:pt idx="639">
                  <c:v>-128.5</c:v>
                </c:pt>
                <c:pt idx="640">
                  <c:v>-128.6</c:v>
                </c:pt>
                <c:pt idx="641">
                  <c:v>-128.6</c:v>
                </c:pt>
                <c:pt idx="642">
                  <c:v>-128.69999999999999</c:v>
                </c:pt>
                <c:pt idx="643">
                  <c:v>-128.69999999999999</c:v>
                </c:pt>
                <c:pt idx="644">
                  <c:v>-128.80000000000001</c:v>
                </c:pt>
                <c:pt idx="645">
                  <c:v>-128.80000000000001</c:v>
                </c:pt>
                <c:pt idx="646">
                  <c:v>-128.80000000000001</c:v>
                </c:pt>
                <c:pt idx="647">
                  <c:v>-128.9</c:v>
                </c:pt>
                <c:pt idx="648">
                  <c:v>-129</c:v>
                </c:pt>
                <c:pt idx="649">
                  <c:v>-128.9</c:v>
                </c:pt>
                <c:pt idx="650">
                  <c:v>-128.9</c:v>
                </c:pt>
                <c:pt idx="651">
                  <c:v>-129</c:v>
                </c:pt>
                <c:pt idx="652">
                  <c:v>-129</c:v>
                </c:pt>
                <c:pt idx="653">
                  <c:v>-129.1</c:v>
                </c:pt>
                <c:pt idx="654">
                  <c:v>-129.19999999999999</c:v>
                </c:pt>
                <c:pt idx="655">
                  <c:v>-129.19999999999999</c:v>
                </c:pt>
                <c:pt idx="656">
                  <c:v>-129.19999999999999</c:v>
                </c:pt>
                <c:pt idx="657">
                  <c:v>-129.4</c:v>
                </c:pt>
                <c:pt idx="658">
                  <c:v>-129.4</c:v>
                </c:pt>
                <c:pt idx="659">
                  <c:v>-129.4</c:v>
                </c:pt>
                <c:pt idx="660">
                  <c:v>-129.4</c:v>
                </c:pt>
                <c:pt idx="661">
                  <c:v>-129.4</c:v>
                </c:pt>
                <c:pt idx="662">
                  <c:v>-129.6</c:v>
                </c:pt>
                <c:pt idx="663">
                  <c:v>-129.6</c:v>
                </c:pt>
                <c:pt idx="664">
                  <c:v>-129.6</c:v>
                </c:pt>
                <c:pt idx="665">
                  <c:v>-129.69999999999999</c:v>
                </c:pt>
                <c:pt idx="666">
                  <c:v>-129.69999999999999</c:v>
                </c:pt>
                <c:pt idx="667">
                  <c:v>-129.69999999999999</c:v>
                </c:pt>
                <c:pt idx="668">
                  <c:v>-129.80000000000001</c:v>
                </c:pt>
                <c:pt idx="669">
                  <c:v>-129.80000000000001</c:v>
                </c:pt>
                <c:pt idx="670">
                  <c:v>-129.80000000000001</c:v>
                </c:pt>
                <c:pt idx="671">
                  <c:v>-129.9</c:v>
                </c:pt>
                <c:pt idx="672">
                  <c:v>-129.9</c:v>
                </c:pt>
                <c:pt idx="673">
                  <c:v>-130</c:v>
                </c:pt>
                <c:pt idx="674">
                  <c:v>-130</c:v>
                </c:pt>
                <c:pt idx="675">
                  <c:v>-130</c:v>
                </c:pt>
                <c:pt idx="676">
                  <c:v>-130.1</c:v>
                </c:pt>
                <c:pt idx="677">
                  <c:v>-130.1</c:v>
                </c:pt>
                <c:pt idx="678">
                  <c:v>-130.19999999999999</c:v>
                </c:pt>
                <c:pt idx="679">
                  <c:v>-130.19999999999999</c:v>
                </c:pt>
                <c:pt idx="680">
                  <c:v>-130.19999999999999</c:v>
                </c:pt>
                <c:pt idx="681">
                  <c:v>-130.30000000000001</c:v>
                </c:pt>
                <c:pt idx="682">
                  <c:v>-130.4</c:v>
                </c:pt>
                <c:pt idx="683">
                  <c:v>-130.4</c:v>
                </c:pt>
                <c:pt idx="684">
                  <c:v>-130.4</c:v>
                </c:pt>
                <c:pt idx="685">
                  <c:v>-130.6</c:v>
                </c:pt>
                <c:pt idx="686">
                  <c:v>-130.6</c:v>
                </c:pt>
                <c:pt idx="687">
                  <c:v>-130.6</c:v>
                </c:pt>
                <c:pt idx="688">
                  <c:v>-130.6</c:v>
                </c:pt>
                <c:pt idx="689">
                  <c:v>-130.6</c:v>
                </c:pt>
                <c:pt idx="690">
                  <c:v>-130.6</c:v>
                </c:pt>
                <c:pt idx="691">
                  <c:v>-130.6</c:v>
                </c:pt>
                <c:pt idx="692">
                  <c:v>-130.6</c:v>
                </c:pt>
                <c:pt idx="693">
                  <c:v>-130.6</c:v>
                </c:pt>
                <c:pt idx="694">
                  <c:v>-130.6</c:v>
                </c:pt>
                <c:pt idx="695">
                  <c:v>-130.6</c:v>
                </c:pt>
                <c:pt idx="696">
                  <c:v>-130.6</c:v>
                </c:pt>
                <c:pt idx="697">
                  <c:v>-130.6</c:v>
                </c:pt>
                <c:pt idx="698">
                  <c:v>-130.6</c:v>
                </c:pt>
                <c:pt idx="699">
                  <c:v>-130.6</c:v>
                </c:pt>
                <c:pt idx="700">
                  <c:v>-130.6</c:v>
                </c:pt>
                <c:pt idx="701">
                  <c:v>-130.6</c:v>
                </c:pt>
                <c:pt idx="702">
                  <c:v>-130.6</c:v>
                </c:pt>
                <c:pt idx="703">
                  <c:v>-130.6</c:v>
                </c:pt>
                <c:pt idx="704">
                  <c:v>-130.6</c:v>
                </c:pt>
                <c:pt idx="705">
                  <c:v>-130.6</c:v>
                </c:pt>
                <c:pt idx="706">
                  <c:v>-130.6</c:v>
                </c:pt>
                <c:pt idx="707">
                  <c:v>-130.6</c:v>
                </c:pt>
                <c:pt idx="708">
                  <c:v>-130.6</c:v>
                </c:pt>
                <c:pt idx="709">
                  <c:v>-130.6</c:v>
                </c:pt>
                <c:pt idx="710">
                  <c:v>-130.6</c:v>
                </c:pt>
                <c:pt idx="711">
                  <c:v>-130.6</c:v>
                </c:pt>
                <c:pt idx="712">
                  <c:v>-130.6</c:v>
                </c:pt>
                <c:pt idx="713">
                  <c:v>-130.6</c:v>
                </c:pt>
                <c:pt idx="714">
                  <c:v>-130.6</c:v>
                </c:pt>
                <c:pt idx="715">
                  <c:v>-130.6</c:v>
                </c:pt>
                <c:pt idx="716">
                  <c:v>-130.6</c:v>
                </c:pt>
                <c:pt idx="717">
                  <c:v>-130.6</c:v>
                </c:pt>
                <c:pt idx="718">
                  <c:v>-130.6</c:v>
                </c:pt>
                <c:pt idx="719">
                  <c:v>-130.6</c:v>
                </c:pt>
                <c:pt idx="720">
                  <c:v>-130.6</c:v>
                </c:pt>
                <c:pt idx="721">
                  <c:v>-130.6</c:v>
                </c:pt>
                <c:pt idx="722">
                  <c:v>-130.6</c:v>
                </c:pt>
                <c:pt idx="723">
                  <c:v>-130.6</c:v>
                </c:pt>
                <c:pt idx="724">
                  <c:v>-130.6</c:v>
                </c:pt>
                <c:pt idx="725">
                  <c:v>-130.6</c:v>
                </c:pt>
                <c:pt idx="726">
                  <c:v>-130.6</c:v>
                </c:pt>
                <c:pt idx="727">
                  <c:v>-130.6</c:v>
                </c:pt>
                <c:pt idx="728">
                  <c:v>-130.6</c:v>
                </c:pt>
                <c:pt idx="729">
                  <c:v>-130.6</c:v>
                </c:pt>
                <c:pt idx="730">
                  <c:v>-130.6</c:v>
                </c:pt>
                <c:pt idx="731">
                  <c:v>-130.6</c:v>
                </c:pt>
                <c:pt idx="732">
                  <c:v>-130.6</c:v>
                </c:pt>
                <c:pt idx="733">
                  <c:v>-130.6</c:v>
                </c:pt>
                <c:pt idx="734">
                  <c:v>-130.6</c:v>
                </c:pt>
                <c:pt idx="735">
                  <c:v>-130.6</c:v>
                </c:pt>
                <c:pt idx="736">
                  <c:v>-130.6</c:v>
                </c:pt>
                <c:pt idx="737">
                  <c:v>-130.6</c:v>
                </c:pt>
                <c:pt idx="738">
                  <c:v>-130.6</c:v>
                </c:pt>
                <c:pt idx="739">
                  <c:v>-130.6</c:v>
                </c:pt>
                <c:pt idx="740">
                  <c:v>-130.6</c:v>
                </c:pt>
                <c:pt idx="741">
                  <c:v>-130.6</c:v>
                </c:pt>
                <c:pt idx="742">
                  <c:v>-130.6</c:v>
                </c:pt>
                <c:pt idx="743">
                  <c:v>-130.6</c:v>
                </c:pt>
                <c:pt idx="744">
                  <c:v>-130.6</c:v>
                </c:pt>
                <c:pt idx="745">
                  <c:v>-130.6</c:v>
                </c:pt>
                <c:pt idx="746">
                  <c:v>-130.6</c:v>
                </c:pt>
                <c:pt idx="747">
                  <c:v>-130.6</c:v>
                </c:pt>
                <c:pt idx="748">
                  <c:v>-130.6</c:v>
                </c:pt>
                <c:pt idx="749">
                  <c:v>-130.6</c:v>
                </c:pt>
                <c:pt idx="750">
                  <c:v>-130.6</c:v>
                </c:pt>
                <c:pt idx="751">
                  <c:v>-130.6</c:v>
                </c:pt>
                <c:pt idx="752">
                  <c:v>-130.6</c:v>
                </c:pt>
                <c:pt idx="753">
                  <c:v>-130.6</c:v>
                </c:pt>
                <c:pt idx="754">
                  <c:v>-130.6</c:v>
                </c:pt>
                <c:pt idx="755">
                  <c:v>-130.6</c:v>
                </c:pt>
                <c:pt idx="756">
                  <c:v>-130.6</c:v>
                </c:pt>
                <c:pt idx="757">
                  <c:v>-130.6</c:v>
                </c:pt>
                <c:pt idx="758">
                  <c:v>-130.6</c:v>
                </c:pt>
                <c:pt idx="759">
                  <c:v>-130.6</c:v>
                </c:pt>
                <c:pt idx="760">
                  <c:v>-130.6</c:v>
                </c:pt>
                <c:pt idx="761">
                  <c:v>-130.6</c:v>
                </c:pt>
                <c:pt idx="762">
                  <c:v>-130.6</c:v>
                </c:pt>
                <c:pt idx="763">
                  <c:v>-130.6</c:v>
                </c:pt>
                <c:pt idx="764">
                  <c:v>-130.6</c:v>
                </c:pt>
                <c:pt idx="765">
                  <c:v>-130.6</c:v>
                </c:pt>
                <c:pt idx="766">
                  <c:v>-130.6</c:v>
                </c:pt>
                <c:pt idx="767">
                  <c:v>-130.6</c:v>
                </c:pt>
                <c:pt idx="768">
                  <c:v>-130.6</c:v>
                </c:pt>
                <c:pt idx="769">
                  <c:v>-130.6</c:v>
                </c:pt>
                <c:pt idx="770">
                  <c:v>-130.6</c:v>
                </c:pt>
                <c:pt idx="771">
                  <c:v>-130.6</c:v>
                </c:pt>
                <c:pt idx="772">
                  <c:v>-130.6</c:v>
                </c:pt>
                <c:pt idx="773">
                  <c:v>-130.6</c:v>
                </c:pt>
                <c:pt idx="774">
                  <c:v>-130.6</c:v>
                </c:pt>
                <c:pt idx="775">
                  <c:v>-130.6</c:v>
                </c:pt>
                <c:pt idx="776">
                  <c:v>-130.6</c:v>
                </c:pt>
                <c:pt idx="777">
                  <c:v>-130.6</c:v>
                </c:pt>
                <c:pt idx="778">
                  <c:v>-130.6</c:v>
                </c:pt>
                <c:pt idx="779">
                  <c:v>-130.6</c:v>
                </c:pt>
                <c:pt idx="780">
                  <c:v>-130.6</c:v>
                </c:pt>
                <c:pt idx="781">
                  <c:v>-130.6</c:v>
                </c:pt>
                <c:pt idx="782">
                  <c:v>-130.6</c:v>
                </c:pt>
                <c:pt idx="783">
                  <c:v>-130.6</c:v>
                </c:pt>
                <c:pt idx="784">
                  <c:v>-130.6</c:v>
                </c:pt>
                <c:pt idx="785">
                  <c:v>-130.6</c:v>
                </c:pt>
                <c:pt idx="786">
                  <c:v>-130.6</c:v>
                </c:pt>
                <c:pt idx="787">
                  <c:v>-130.6</c:v>
                </c:pt>
                <c:pt idx="788">
                  <c:v>-130.6</c:v>
                </c:pt>
                <c:pt idx="789">
                  <c:v>-130.6</c:v>
                </c:pt>
                <c:pt idx="790">
                  <c:v>-130.6</c:v>
                </c:pt>
                <c:pt idx="791">
                  <c:v>-130.6</c:v>
                </c:pt>
                <c:pt idx="792">
                  <c:v>-130.6</c:v>
                </c:pt>
                <c:pt idx="793">
                  <c:v>-130.6</c:v>
                </c:pt>
                <c:pt idx="794">
                  <c:v>-130.6</c:v>
                </c:pt>
                <c:pt idx="795">
                  <c:v>-130.6</c:v>
                </c:pt>
                <c:pt idx="796">
                  <c:v>-130.6</c:v>
                </c:pt>
                <c:pt idx="797">
                  <c:v>-130.6</c:v>
                </c:pt>
                <c:pt idx="798">
                  <c:v>-130.6</c:v>
                </c:pt>
                <c:pt idx="799">
                  <c:v>-130.6</c:v>
                </c:pt>
                <c:pt idx="800">
                  <c:v>-130.6</c:v>
                </c:pt>
                <c:pt idx="801">
                  <c:v>-130.6</c:v>
                </c:pt>
                <c:pt idx="802">
                  <c:v>-130.6</c:v>
                </c:pt>
                <c:pt idx="803">
                  <c:v>-130.6</c:v>
                </c:pt>
                <c:pt idx="804">
                  <c:v>-130.6</c:v>
                </c:pt>
                <c:pt idx="805">
                  <c:v>-130.6</c:v>
                </c:pt>
                <c:pt idx="806">
                  <c:v>-130.6</c:v>
                </c:pt>
                <c:pt idx="807">
                  <c:v>-130.6</c:v>
                </c:pt>
                <c:pt idx="808">
                  <c:v>-130.6</c:v>
                </c:pt>
                <c:pt idx="809">
                  <c:v>-130.6</c:v>
                </c:pt>
                <c:pt idx="810">
                  <c:v>-130.6</c:v>
                </c:pt>
                <c:pt idx="811">
                  <c:v>-130.6</c:v>
                </c:pt>
                <c:pt idx="812">
                  <c:v>-130.6</c:v>
                </c:pt>
                <c:pt idx="813">
                  <c:v>-130.6</c:v>
                </c:pt>
                <c:pt idx="814">
                  <c:v>-130.6</c:v>
                </c:pt>
                <c:pt idx="815">
                  <c:v>-130.6</c:v>
                </c:pt>
                <c:pt idx="816">
                  <c:v>-130.6</c:v>
                </c:pt>
                <c:pt idx="817">
                  <c:v>-130.6</c:v>
                </c:pt>
                <c:pt idx="818">
                  <c:v>-130.6</c:v>
                </c:pt>
                <c:pt idx="819">
                  <c:v>-130.6</c:v>
                </c:pt>
                <c:pt idx="820">
                  <c:v>-130.6</c:v>
                </c:pt>
                <c:pt idx="821">
                  <c:v>-130.6</c:v>
                </c:pt>
                <c:pt idx="822">
                  <c:v>-130.6</c:v>
                </c:pt>
                <c:pt idx="823">
                  <c:v>-130.6</c:v>
                </c:pt>
                <c:pt idx="824">
                  <c:v>-130.6</c:v>
                </c:pt>
                <c:pt idx="825">
                  <c:v>-130.6</c:v>
                </c:pt>
                <c:pt idx="826">
                  <c:v>-130.6</c:v>
                </c:pt>
                <c:pt idx="827">
                  <c:v>-130.6</c:v>
                </c:pt>
                <c:pt idx="828">
                  <c:v>-130.6</c:v>
                </c:pt>
                <c:pt idx="829">
                  <c:v>-130.6</c:v>
                </c:pt>
                <c:pt idx="830">
                  <c:v>-130.6</c:v>
                </c:pt>
                <c:pt idx="831">
                  <c:v>-130.6</c:v>
                </c:pt>
                <c:pt idx="832">
                  <c:v>-130.6</c:v>
                </c:pt>
                <c:pt idx="833">
                  <c:v>-130.6</c:v>
                </c:pt>
                <c:pt idx="834">
                  <c:v>-130.6</c:v>
                </c:pt>
                <c:pt idx="835">
                  <c:v>-130.6</c:v>
                </c:pt>
                <c:pt idx="836">
                  <c:v>-130.6</c:v>
                </c:pt>
                <c:pt idx="837">
                  <c:v>-130.6</c:v>
                </c:pt>
                <c:pt idx="838">
                  <c:v>-130.6</c:v>
                </c:pt>
                <c:pt idx="839">
                  <c:v>-130.6</c:v>
                </c:pt>
                <c:pt idx="840">
                  <c:v>-130.6</c:v>
                </c:pt>
                <c:pt idx="841">
                  <c:v>-130.6</c:v>
                </c:pt>
                <c:pt idx="842">
                  <c:v>-130.6</c:v>
                </c:pt>
                <c:pt idx="843">
                  <c:v>-130.6</c:v>
                </c:pt>
                <c:pt idx="844">
                  <c:v>-130.6</c:v>
                </c:pt>
                <c:pt idx="845">
                  <c:v>-130.6</c:v>
                </c:pt>
                <c:pt idx="846">
                  <c:v>-130.6</c:v>
                </c:pt>
                <c:pt idx="847">
                  <c:v>-130.6</c:v>
                </c:pt>
                <c:pt idx="848">
                  <c:v>-130.6</c:v>
                </c:pt>
                <c:pt idx="849">
                  <c:v>-130.6</c:v>
                </c:pt>
                <c:pt idx="850">
                  <c:v>-130.6</c:v>
                </c:pt>
                <c:pt idx="851">
                  <c:v>-130.6</c:v>
                </c:pt>
                <c:pt idx="852">
                  <c:v>-130.6</c:v>
                </c:pt>
                <c:pt idx="853">
                  <c:v>-130.6</c:v>
                </c:pt>
                <c:pt idx="854">
                  <c:v>-130.6</c:v>
                </c:pt>
                <c:pt idx="855">
                  <c:v>-130.6</c:v>
                </c:pt>
                <c:pt idx="856">
                  <c:v>-130.6</c:v>
                </c:pt>
                <c:pt idx="857">
                  <c:v>-130.6</c:v>
                </c:pt>
                <c:pt idx="858">
                  <c:v>-130.6</c:v>
                </c:pt>
                <c:pt idx="859">
                  <c:v>-130.6</c:v>
                </c:pt>
                <c:pt idx="860">
                  <c:v>-130.6</c:v>
                </c:pt>
                <c:pt idx="861">
                  <c:v>-130.6</c:v>
                </c:pt>
                <c:pt idx="862">
                  <c:v>-130.6</c:v>
                </c:pt>
                <c:pt idx="863">
                  <c:v>-130.6</c:v>
                </c:pt>
                <c:pt idx="864">
                  <c:v>-130.6</c:v>
                </c:pt>
                <c:pt idx="865">
                  <c:v>-130.6</c:v>
                </c:pt>
                <c:pt idx="866">
                  <c:v>-130.6</c:v>
                </c:pt>
                <c:pt idx="867">
                  <c:v>-130.6</c:v>
                </c:pt>
                <c:pt idx="868">
                  <c:v>-130.6</c:v>
                </c:pt>
                <c:pt idx="869">
                  <c:v>-130.6</c:v>
                </c:pt>
                <c:pt idx="870">
                  <c:v>-130.6</c:v>
                </c:pt>
                <c:pt idx="871">
                  <c:v>-130.6</c:v>
                </c:pt>
                <c:pt idx="872">
                  <c:v>-130.6</c:v>
                </c:pt>
                <c:pt idx="873">
                  <c:v>-130.6</c:v>
                </c:pt>
                <c:pt idx="874">
                  <c:v>-130.6</c:v>
                </c:pt>
                <c:pt idx="875">
                  <c:v>-130.6</c:v>
                </c:pt>
                <c:pt idx="876">
                  <c:v>-130.6</c:v>
                </c:pt>
                <c:pt idx="877">
                  <c:v>-130.6</c:v>
                </c:pt>
                <c:pt idx="878">
                  <c:v>-130.6</c:v>
                </c:pt>
                <c:pt idx="879">
                  <c:v>-130.6</c:v>
                </c:pt>
                <c:pt idx="880">
                  <c:v>-130.6</c:v>
                </c:pt>
                <c:pt idx="881">
                  <c:v>-130.6</c:v>
                </c:pt>
                <c:pt idx="882">
                  <c:v>-130.6</c:v>
                </c:pt>
                <c:pt idx="883">
                  <c:v>-130.6</c:v>
                </c:pt>
                <c:pt idx="884">
                  <c:v>-130.6</c:v>
                </c:pt>
                <c:pt idx="885">
                  <c:v>-130.6</c:v>
                </c:pt>
                <c:pt idx="886">
                  <c:v>-130.6</c:v>
                </c:pt>
                <c:pt idx="887">
                  <c:v>-130.6</c:v>
                </c:pt>
                <c:pt idx="888">
                  <c:v>-130.6</c:v>
                </c:pt>
                <c:pt idx="889">
                  <c:v>-130.6</c:v>
                </c:pt>
                <c:pt idx="890">
                  <c:v>-130.6</c:v>
                </c:pt>
                <c:pt idx="891">
                  <c:v>-130.6</c:v>
                </c:pt>
                <c:pt idx="892">
                  <c:v>-130.6</c:v>
                </c:pt>
                <c:pt idx="893">
                  <c:v>-130.6</c:v>
                </c:pt>
                <c:pt idx="894">
                  <c:v>-130.6</c:v>
                </c:pt>
                <c:pt idx="895">
                  <c:v>-130.6</c:v>
                </c:pt>
                <c:pt idx="896">
                  <c:v>-130.6</c:v>
                </c:pt>
                <c:pt idx="897">
                  <c:v>-130.6</c:v>
                </c:pt>
                <c:pt idx="898">
                  <c:v>-130.6</c:v>
                </c:pt>
                <c:pt idx="899">
                  <c:v>-130.6</c:v>
                </c:pt>
                <c:pt idx="900">
                  <c:v>-130.6</c:v>
                </c:pt>
                <c:pt idx="901">
                  <c:v>-130.6</c:v>
                </c:pt>
                <c:pt idx="902">
                  <c:v>-130.6</c:v>
                </c:pt>
                <c:pt idx="903">
                  <c:v>-130.6</c:v>
                </c:pt>
                <c:pt idx="904">
                  <c:v>-130.6</c:v>
                </c:pt>
                <c:pt idx="905">
                  <c:v>-130.6</c:v>
                </c:pt>
                <c:pt idx="906">
                  <c:v>-130.6</c:v>
                </c:pt>
                <c:pt idx="907">
                  <c:v>-130.6</c:v>
                </c:pt>
                <c:pt idx="908">
                  <c:v>-130.6</c:v>
                </c:pt>
                <c:pt idx="909">
                  <c:v>-130.6</c:v>
                </c:pt>
                <c:pt idx="910">
                  <c:v>-130.6</c:v>
                </c:pt>
                <c:pt idx="911">
                  <c:v>-130.6</c:v>
                </c:pt>
                <c:pt idx="912">
                  <c:v>-130.6</c:v>
                </c:pt>
                <c:pt idx="913">
                  <c:v>-130.6</c:v>
                </c:pt>
                <c:pt idx="914">
                  <c:v>-130.6</c:v>
                </c:pt>
                <c:pt idx="915">
                  <c:v>-130.6</c:v>
                </c:pt>
                <c:pt idx="916">
                  <c:v>-130.6</c:v>
                </c:pt>
                <c:pt idx="917">
                  <c:v>-130.6</c:v>
                </c:pt>
                <c:pt idx="918">
                  <c:v>-130.6</c:v>
                </c:pt>
                <c:pt idx="919">
                  <c:v>-130.6</c:v>
                </c:pt>
                <c:pt idx="920">
                  <c:v>-130.6</c:v>
                </c:pt>
                <c:pt idx="921">
                  <c:v>-130.6</c:v>
                </c:pt>
                <c:pt idx="922">
                  <c:v>-130.6</c:v>
                </c:pt>
                <c:pt idx="923">
                  <c:v>-130.6</c:v>
                </c:pt>
                <c:pt idx="924">
                  <c:v>-130.6</c:v>
                </c:pt>
                <c:pt idx="925">
                  <c:v>-130.6</c:v>
                </c:pt>
                <c:pt idx="926">
                  <c:v>-130.6</c:v>
                </c:pt>
                <c:pt idx="927">
                  <c:v>-130.6</c:v>
                </c:pt>
                <c:pt idx="928">
                  <c:v>-130.6</c:v>
                </c:pt>
                <c:pt idx="929">
                  <c:v>-130.6</c:v>
                </c:pt>
                <c:pt idx="930">
                  <c:v>-130.6</c:v>
                </c:pt>
                <c:pt idx="931">
                  <c:v>-130.6</c:v>
                </c:pt>
                <c:pt idx="932">
                  <c:v>-130.6</c:v>
                </c:pt>
                <c:pt idx="933">
                  <c:v>-130.6</c:v>
                </c:pt>
                <c:pt idx="934">
                  <c:v>-130.6</c:v>
                </c:pt>
                <c:pt idx="935">
                  <c:v>-130.6</c:v>
                </c:pt>
                <c:pt idx="936">
                  <c:v>-130.6</c:v>
                </c:pt>
                <c:pt idx="937">
                  <c:v>-130.6</c:v>
                </c:pt>
                <c:pt idx="938">
                  <c:v>-130.6</c:v>
                </c:pt>
                <c:pt idx="939">
                  <c:v>-130.6</c:v>
                </c:pt>
                <c:pt idx="940">
                  <c:v>-130.6</c:v>
                </c:pt>
                <c:pt idx="941">
                  <c:v>-130.6</c:v>
                </c:pt>
                <c:pt idx="942">
                  <c:v>-130.6</c:v>
                </c:pt>
                <c:pt idx="943">
                  <c:v>-130.6</c:v>
                </c:pt>
                <c:pt idx="944">
                  <c:v>-130.6</c:v>
                </c:pt>
                <c:pt idx="945">
                  <c:v>-130.6</c:v>
                </c:pt>
                <c:pt idx="946">
                  <c:v>-130.6</c:v>
                </c:pt>
                <c:pt idx="947">
                  <c:v>-130.6</c:v>
                </c:pt>
                <c:pt idx="948">
                  <c:v>-130.6</c:v>
                </c:pt>
                <c:pt idx="949">
                  <c:v>-130.6</c:v>
                </c:pt>
                <c:pt idx="950">
                  <c:v>-130.6</c:v>
                </c:pt>
                <c:pt idx="951">
                  <c:v>-130.6</c:v>
                </c:pt>
                <c:pt idx="952">
                  <c:v>-130.6</c:v>
                </c:pt>
                <c:pt idx="953">
                  <c:v>-130.6</c:v>
                </c:pt>
                <c:pt idx="954">
                  <c:v>-130.6</c:v>
                </c:pt>
                <c:pt idx="955">
                  <c:v>-130.6</c:v>
                </c:pt>
                <c:pt idx="956">
                  <c:v>-130.6</c:v>
                </c:pt>
                <c:pt idx="957">
                  <c:v>-130.6</c:v>
                </c:pt>
                <c:pt idx="958">
                  <c:v>-130.6</c:v>
                </c:pt>
                <c:pt idx="959">
                  <c:v>-130.6</c:v>
                </c:pt>
                <c:pt idx="960">
                  <c:v>-130.6</c:v>
                </c:pt>
                <c:pt idx="961">
                  <c:v>-130.6</c:v>
                </c:pt>
                <c:pt idx="962">
                  <c:v>-130.6</c:v>
                </c:pt>
                <c:pt idx="963">
                  <c:v>-130.6</c:v>
                </c:pt>
                <c:pt idx="964">
                  <c:v>-130.6</c:v>
                </c:pt>
                <c:pt idx="965">
                  <c:v>-130.6</c:v>
                </c:pt>
                <c:pt idx="966">
                  <c:v>-130.6</c:v>
                </c:pt>
              </c:numCache>
            </c:numRef>
          </c:val>
        </c:ser>
        <c:dLbls/>
        <c:marker val="1"/>
        <c:axId val="66303488"/>
        <c:axId val="66305024"/>
      </c:lineChart>
      <c:catAx>
        <c:axId val="66303488"/>
        <c:scaling>
          <c:orientation val="minMax"/>
        </c:scaling>
        <c:axPos val="b"/>
        <c:numFmt formatCode="General" sourceLinked="1"/>
        <c:majorTickMark val="none"/>
        <c:tickLblPos val="none"/>
        <c:spPr>
          <a:ln w="3175">
            <a:solidFill>
              <a:srgbClr val="000000"/>
            </a:solidFill>
            <a:prstDash val="solid"/>
          </a:ln>
        </c:spPr>
        <c:txPr>
          <a:bodyPr rot="-5400000" vert="horz"/>
          <a:lstStyle/>
          <a:p>
            <a:pPr>
              <a:defRPr lang="en-GB" sz="1000" b="0" i="0" u="none" strike="noStrike" baseline="0">
                <a:solidFill>
                  <a:srgbClr val="000000"/>
                </a:solidFill>
                <a:latin typeface="Arial"/>
                <a:ea typeface="Arial"/>
                <a:cs typeface="Arial"/>
              </a:defRPr>
            </a:pPr>
            <a:endParaRPr lang="id-ID"/>
          </a:p>
        </c:txPr>
        <c:crossAx val="66305024"/>
        <c:crosses val="autoZero"/>
        <c:auto val="1"/>
        <c:lblAlgn val="ctr"/>
        <c:lblOffset val="100"/>
        <c:tickLblSkip val="18"/>
        <c:tickMarkSkip val="1"/>
      </c:catAx>
      <c:valAx>
        <c:axId val="66305024"/>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lang="en-GB" sz="1650" b="0" i="0" u="none" strike="noStrike" baseline="0">
                <a:solidFill>
                  <a:srgbClr val="000000"/>
                </a:solidFill>
                <a:latin typeface="Arial"/>
                <a:ea typeface="Arial"/>
                <a:cs typeface="Arial"/>
              </a:defRPr>
            </a:pPr>
            <a:endParaRPr lang="id-ID"/>
          </a:p>
        </c:txPr>
        <c:crossAx val="66303488"/>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650" b="0" i="0" u="none" strike="noStrike" baseline="0">
          <a:solidFill>
            <a:srgbClr val="000000"/>
          </a:solidFill>
          <a:latin typeface="Arial"/>
          <a:ea typeface="Arial"/>
          <a:cs typeface="Arial"/>
        </a:defRPr>
      </a:pPr>
      <a:endParaRPr lang="id-ID"/>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defRPr>
            </a:lvl1pPr>
          </a:lstStyle>
          <a:p>
            <a:pPr>
              <a:defRPr/>
            </a:pPr>
            <a:endParaRPr lang="de-DE"/>
          </a:p>
        </p:txBody>
      </p:sp>
      <p:sp>
        <p:nvSpPr>
          <p:cNvPr id="70659" name="Rectangle 3"/>
          <p:cNvSpPr>
            <a:spLocks noGrp="1" noChangeArrowheads="1"/>
          </p:cNvSpPr>
          <p:nvPr>
            <p:ph type="dt" sz="quarter"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defRPr>
            </a:lvl1pPr>
          </a:lstStyle>
          <a:p>
            <a:pPr>
              <a:defRPr/>
            </a:pPr>
            <a:endParaRPr lang="de-DE"/>
          </a:p>
        </p:txBody>
      </p:sp>
      <p:sp>
        <p:nvSpPr>
          <p:cNvPr id="70660" name="Rectangle 4"/>
          <p:cNvSpPr>
            <a:spLocks noGrp="1" noChangeArrowheads="1"/>
          </p:cNvSpPr>
          <p:nvPr>
            <p:ph type="ftr" sz="quarter" idx="2"/>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defRPr>
            </a:lvl1pPr>
          </a:lstStyle>
          <a:p>
            <a:pPr>
              <a:defRPr/>
            </a:pPr>
            <a:endParaRPr lang="de-DE"/>
          </a:p>
        </p:txBody>
      </p:sp>
      <p:sp>
        <p:nvSpPr>
          <p:cNvPr id="70661" name="Rectangle 5"/>
          <p:cNvSpPr>
            <a:spLocks noGrp="1" noChangeArrowheads="1"/>
          </p:cNvSpPr>
          <p:nvPr>
            <p:ph type="sldNum" sz="quarter" idx="3"/>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defRPr>
            </a:lvl1pPr>
          </a:lstStyle>
          <a:p>
            <a:pPr>
              <a:defRPr/>
            </a:pPr>
            <a:fld id="{86E0B956-BF72-495C-931A-C2362A3EC4AA}" type="slidenum">
              <a:rPr lang="de-DE"/>
              <a:pPr>
                <a:defRPr/>
              </a:pPr>
              <a:t>‹#›</a:t>
            </a:fld>
            <a:endParaRPr lang="de-DE" dirty="0"/>
          </a:p>
        </p:txBody>
      </p:sp>
    </p:spTree>
    <p:extLst>
      <p:ext uri="{BB962C8B-B14F-4D97-AF65-F5344CB8AC3E}">
        <p14:creationId xmlns:p14="http://schemas.microsoft.com/office/powerpoint/2010/main" xmlns="" val="361742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defRPr>
            </a:lvl1pPr>
          </a:lstStyle>
          <a:p>
            <a:pPr>
              <a:defRPr/>
            </a:pPr>
            <a:endParaRPr lang="en-GB"/>
          </a:p>
        </p:txBody>
      </p:sp>
      <p:sp>
        <p:nvSpPr>
          <p:cNvPr id="4099" name="Rectangle 3"/>
          <p:cNvSpPr>
            <a:spLocks noGrp="1" noChangeArrowheads="1"/>
          </p:cNvSpPr>
          <p:nvPr>
            <p:ph type="dt"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689993"/>
            <a:ext cx="5438775" cy="4443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Textmasterformate durch Klicken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4102" name="Rectangle 6"/>
          <p:cNvSpPr>
            <a:spLocks noGrp="1" noChangeArrowheads="1"/>
          </p:cNvSpPr>
          <p:nvPr>
            <p:ph type="ftr" sz="quarter" idx="4"/>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defRPr>
            </a:lvl1pPr>
          </a:lstStyle>
          <a:p>
            <a:pPr>
              <a:defRPr/>
            </a:pPr>
            <a:endParaRPr lang="en-GB"/>
          </a:p>
        </p:txBody>
      </p:sp>
      <p:sp>
        <p:nvSpPr>
          <p:cNvPr id="4103" name="Rectangle 7"/>
          <p:cNvSpPr>
            <a:spLocks noGrp="1" noChangeArrowheads="1"/>
          </p:cNvSpPr>
          <p:nvPr>
            <p:ph type="sldNum" sz="quarter" idx="5"/>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defRPr>
            </a:lvl1pPr>
          </a:lstStyle>
          <a:p>
            <a:pPr>
              <a:defRPr/>
            </a:pPr>
            <a:fld id="{23E99BF8-75F5-401B-87E4-7B82C66494C1}" type="slidenum">
              <a:rPr lang="en-GB"/>
              <a:pPr>
                <a:defRPr/>
              </a:pPr>
              <a:t>‹#›</a:t>
            </a:fld>
            <a:endParaRPr lang="en-GB" dirty="0"/>
          </a:p>
        </p:txBody>
      </p:sp>
    </p:spTree>
    <p:extLst>
      <p:ext uri="{BB962C8B-B14F-4D97-AF65-F5344CB8AC3E}">
        <p14:creationId xmlns:p14="http://schemas.microsoft.com/office/powerpoint/2010/main" xmlns="" val="1023515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CC8A578-1B7C-46E9-A112-5B3960106324}" type="slidenum">
              <a:rPr lang="de-DE" smtClean="0">
                <a:ea typeface="ＭＳ Ｐゴシック"/>
                <a:cs typeface="ＭＳ Ｐゴシック"/>
              </a:rPr>
              <a:pPr/>
              <a:t>1</a:t>
            </a:fld>
            <a:endParaRPr lang="de-DE" smtClean="0">
              <a:ea typeface="ＭＳ Ｐゴシック"/>
              <a:cs typeface="ＭＳ Ｐゴシック"/>
            </a:endParaRPr>
          </a:p>
        </p:txBody>
      </p:sp>
      <p:sp>
        <p:nvSpPr>
          <p:cNvPr id="18434" name="Rectangle 2"/>
          <p:cNvSpPr>
            <a:spLocks noGrp="1" noRot="1" noChangeAspect="1" noChangeArrowheads="1" noTextEdit="1"/>
          </p:cNvSpPr>
          <p:nvPr>
            <p:ph type="sldImg"/>
          </p:nvPr>
        </p:nvSpPr>
        <p:spPr>
          <a:xfrm>
            <a:off x="930275" y="739775"/>
            <a:ext cx="4938713" cy="3703638"/>
          </a:xfrm>
          <a:ln/>
        </p:spPr>
      </p:sp>
      <p:sp>
        <p:nvSpPr>
          <p:cNvPr id="18435" name="Rectangle 3"/>
          <p:cNvSpPr>
            <a:spLocks noGrp="1" noChangeArrowheads="1"/>
          </p:cNvSpPr>
          <p:nvPr>
            <p:ph type="body" idx="1"/>
          </p:nvPr>
        </p:nvSpPr>
        <p:spPr>
          <a:xfrm>
            <a:off x="906357" y="4689800"/>
            <a:ext cx="4984962" cy="4444039"/>
          </a:xfrm>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Rectangle 7"/>
          <p:cNvSpPr>
            <a:spLocks noGrp="1" noChangeArrowheads="1"/>
          </p:cNvSpPr>
          <p:nvPr>
            <p:ph type="sldNum" sz="quarter" idx="5"/>
          </p:nvPr>
        </p:nvSpPr>
        <p:spPr>
          <a:noFill/>
        </p:spPr>
        <p:txBody>
          <a:bodyPr/>
          <a:lstStyle/>
          <a:p>
            <a:fld id="{36264703-6A3B-4450-982C-4D7063F6B1D4}" type="slidenum">
              <a:rPr lang="de-DE" smtClean="0">
                <a:ea typeface="ＭＳ Ｐゴシック"/>
                <a:cs typeface="ＭＳ Ｐゴシック"/>
              </a:rPr>
              <a:pPr/>
              <a:t>10</a:t>
            </a:fld>
            <a:endParaRPr lang="de-DE" smtClean="0">
              <a:ea typeface="ＭＳ Ｐゴシック"/>
              <a:cs typeface="ＭＳ Ｐゴシック"/>
            </a:endParaRPr>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4BA776C-606E-4D72-A0A4-F8C1AC79C83D}" type="slidenum">
              <a:rPr lang="en-GB" smtClean="0">
                <a:ea typeface="ＭＳ Ｐゴシック" pitchFamily="34" charset="-128"/>
              </a:rPr>
              <a:pPr/>
              <a:t>11</a:t>
            </a:fld>
            <a:endParaRPr lang="en-GB" smtClean="0">
              <a:ea typeface="ＭＳ Ｐゴシック" pitchFamily="34"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06463" y="4689993"/>
            <a:ext cx="4984750" cy="4443649"/>
          </a:xfrm>
          <a:noFill/>
          <a:ln/>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Deckrüden vor Infektionen. </a:t>
            </a:r>
            <a:br>
              <a:rPr lang="de-DE" dirty="0" smtClean="0"/>
            </a:br>
            <a:r>
              <a:rPr lang="de-DE" dirty="0" smtClean="0"/>
              <a:t/>
            </a:r>
            <a:br>
              <a:rPr lang="de-DE" dirty="0" smtClean="0"/>
            </a:br>
            <a:r>
              <a:rPr lang="de-DE" dirty="0" smtClean="0"/>
              <a:t>Die häufig geforderte bakteriologische Untersuchung der Hündin vor dem </a:t>
            </a:r>
            <a:r>
              <a:rPr lang="de-DE" dirty="0" err="1" smtClean="0"/>
              <a:t>Deckakt</a:t>
            </a:r>
            <a:r>
              <a:rPr lang="de-DE" dirty="0" smtClean="0"/>
              <a:t> gewährleistet keine Sicherheit vor gefährlichen Infektionserregern wie </a:t>
            </a:r>
            <a:r>
              <a:rPr lang="de-DE" dirty="0" err="1" smtClean="0"/>
              <a:t>Brucellose</a:t>
            </a:r>
            <a:r>
              <a:rPr lang="de-DE" dirty="0" smtClean="0"/>
              <a:t>, Herpesvirus, </a:t>
            </a:r>
            <a:r>
              <a:rPr lang="de-DE" dirty="0" err="1" smtClean="0"/>
              <a:t>Mykoplasmen</a:t>
            </a:r>
            <a:r>
              <a:rPr lang="de-DE" dirty="0" smtClean="0"/>
              <a:t> oder anaeroben Keimen. Bei der künstlichen Samenübertragung fällt dieses Risiko für den Rüden weg. </a:t>
            </a:r>
            <a:br>
              <a:rPr lang="de-DE" dirty="0" smtClean="0"/>
            </a:br>
            <a:endParaRPr lang="en-GB" dirty="0"/>
          </a:p>
        </p:txBody>
      </p:sp>
      <p:sp>
        <p:nvSpPr>
          <p:cNvPr id="4" name="Foliennummernplatzhalter 3"/>
          <p:cNvSpPr>
            <a:spLocks noGrp="1"/>
          </p:cNvSpPr>
          <p:nvPr>
            <p:ph type="sldNum" sz="quarter" idx="10"/>
          </p:nvPr>
        </p:nvSpPr>
        <p:spPr/>
        <p:txBody>
          <a:bodyPr/>
          <a:lstStyle/>
          <a:p>
            <a:pPr>
              <a:defRPr/>
            </a:pPr>
            <a:fld id="{23E99BF8-75F5-401B-87E4-7B82C66494C1}" type="slidenum">
              <a:rPr lang="en-GB" smtClean="0"/>
              <a:pPr>
                <a:defRPr/>
              </a:pPr>
              <a:t>12</a:t>
            </a:fld>
            <a:endParaRPr lang="en-GB" dirty="0"/>
          </a:p>
        </p:txBody>
      </p:sp>
    </p:spTree>
    <p:extLst>
      <p:ext uri="{BB962C8B-B14F-4D97-AF65-F5344CB8AC3E}">
        <p14:creationId xmlns:p14="http://schemas.microsoft.com/office/powerpoint/2010/main" xmlns="" val="330346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These parameters inform whether the semen is appropriate for artificial insemination or would be suitable for natural mating.</a:t>
            </a:r>
          </a:p>
        </p:txBody>
      </p:sp>
      <p:sp>
        <p:nvSpPr>
          <p:cNvPr id="4" name="Foliennummernplatzhalter 3"/>
          <p:cNvSpPr>
            <a:spLocks noGrp="1"/>
          </p:cNvSpPr>
          <p:nvPr>
            <p:ph type="sldNum" sz="quarter" idx="10"/>
          </p:nvPr>
        </p:nvSpPr>
        <p:spPr/>
        <p:txBody>
          <a:bodyPr/>
          <a:lstStyle/>
          <a:p>
            <a:pPr>
              <a:defRPr/>
            </a:pPr>
            <a:fld id="{23E99BF8-75F5-401B-87E4-7B82C66494C1}" type="slidenum">
              <a:rPr lang="en-GB" smtClean="0"/>
              <a:pPr>
                <a:defRPr/>
              </a:pPr>
              <a:t>14</a:t>
            </a:fld>
            <a:endParaRPr lang="en-GB" dirty="0"/>
          </a:p>
        </p:txBody>
      </p:sp>
    </p:spTree>
    <p:extLst>
      <p:ext uri="{BB962C8B-B14F-4D97-AF65-F5344CB8AC3E}">
        <p14:creationId xmlns:p14="http://schemas.microsoft.com/office/powerpoint/2010/main" xmlns="" val="2175197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26498-F6C0-4D5A-BF01-0D0232F38F82}" type="slidenum">
              <a:rPr lang="en-GB"/>
              <a:pPr/>
              <a:t>15</a:t>
            </a:fld>
            <a:endParaRPr lang="en-GB"/>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F87F9-0F1B-407C-9AA9-17FFAD5FAAA7}" type="slidenum">
              <a:rPr lang="en-GB"/>
              <a:pPr/>
              <a:t>16</a:t>
            </a:fld>
            <a:endParaRPr lang="en-GB"/>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2AABF-9D55-4639-A7ED-F356062D1B06}" type="slidenum">
              <a:rPr lang="en-GB"/>
              <a:pPr/>
              <a:t>17</a:t>
            </a:fld>
            <a:endParaRPr lang="en-GB"/>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872E9-6C82-4F96-9EA9-0CEF9EB3F219}" type="slidenum">
              <a:rPr lang="en-GB"/>
              <a:pPr/>
              <a:t>18</a:t>
            </a:fld>
            <a:endParaRPr lang="en-GB"/>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5FA92-3084-4536-9BA5-4AD462C58FAD}" type="slidenum">
              <a:rPr lang="en-GB"/>
              <a:pPr/>
              <a:t>19</a:t>
            </a:fld>
            <a:endParaRPr lang="en-GB"/>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D728D-5674-409B-B0E3-F817C0F49771}" type="slidenum">
              <a:rPr lang="en-GB"/>
              <a:pPr/>
              <a:t>20</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noTextEdit="1"/>
          </p:cNvSpPr>
          <p:nvPr>
            <p:ph type="sldImg"/>
          </p:nvPr>
        </p:nvSpPr>
        <p:spPr>
          <a:ln/>
        </p:spPr>
      </p:sp>
      <p:sp>
        <p:nvSpPr>
          <p:cNvPr id="20482" name="Notizenplatzhalter 2"/>
          <p:cNvSpPr>
            <a:spLocks noGrp="1"/>
          </p:cNvSpPr>
          <p:nvPr>
            <p:ph type="body" idx="1"/>
          </p:nvPr>
        </p:nvSpPr>
        <p:spPr>
          <a:noFill/>
          <a:ln/>
        </p:spPr>
        <p:txBody>
          <a:bodyPr/>
          <a:lstStyle/>
          <a:p>
            <a:endParaRPr lang="de-DE" smtClean="0"/>
          </a:p>
        </p:txBody>
      </p:sp>
      <p:sp>
        <p:nvSpPr>
          <p:cNvPr id="4" name="Foliennummernplatzhalter 3"/>
          <p:cNvSpPr>
            <a:spLocks noGrp="1"/>
          </p:cNvSpPr>
          <p:nvPr>
            <p:ph type="sldNum" sz="quarter" idx="5"/>
          </p:nvPr>
        </p:nvSpPr>
        <p:spPr/>
        <p:txBody>
          <a:bodyPr/>
          <a:lstStyle/>
          <a:p>
            <a:pPr>
              <a:defRPr/>
            </a:pPr>
            <a:fld id="{6E4ED482-960B-4A8B-AE7A-E4C294702BE5}"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2F9EF-6A15-4B93-9A36-BF73ECA34DCC}" type="slidenum">
              <a:rPr lang="en-GB"/>
              <a:pPr/>
              <a:t>21</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20DBB-9BAD-47E4-AB76-7FCF7EE91996}" type="slidenum">
              <a:rPr lang="en-GB"/>
              <a:pPr/>
              <a:t>22</a:t>
            </a:fld>
            <a:endParaRPr lang="en-GB"/>
          </a:p>
        </p:txBody>
      </p:sp>
      <p:sp>
        <p:nvSpPr>
          <p:cNvPr id="97282" name="Rectangle 2"/>
          <p:cNvSpPr>
            <a:spLocks noGrp="1" noRot="1" noChangeAspect="1" noChangeArrowheads="1" noTextEdit="1"/>
          </p:cNvSpPr>
          <p:nvPr>
            <p:ph type="sldImg"/>
          </p:nvPr>
        </p:nvSpPr>
        <p:spPr>
          <a:xfrm>
            <a:off x="1092200" y="860425"/>
            <a:ext cx="4613275" cy="3460750"/>
          </a:xfrm>
          <a:ln/>
        </p:spPr>
      </p:sp>
      <p:sp>
        <p:nvSpPr>
          <p:cNvPr id="97283" name="Rectangle 3"/>
          <p:cNvSpPr>
            <a:spLocks noGrp="1" noChangeArrowheads="1"/>
          </p:cNvSpPr>
          <p:nvPr>
            <p:ph type="body" idx="1"/>
          </p:nvPr>
        </p:nvSpPr>
        <p:spPr>
          <a:xfrm>
            <a:off x="904783" y="4691984"/>
            <a:ext cx="4984962" cy="4157127"/>
          </a:xfrm>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28EA7-88E2-40F6-993B-9B071D228FBD}" type="slidenum">
              <a:rPr lang="en-GB"/>
              <a:pPr/>
              <a:t>23</a:t>
            </a:fld>
            <a:endParaRPr lang="en-GB"/>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E53BF-A00A-4C95-8A72-49B15C4ECDD3}" type="slidenum">
              <a:rPr lang="en-GB"/>
              <a:pPr/>
              <a:t>24</a:t>
            </a:fld>
            <a:endParaRPr lang="en-GB"/>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7B12F-4BF3-4937-8161-DCA923A0BF5E}" type="slidenum">
              <a:rPr lang="en-GB"/>
              <a:pPr/>
              <a:t>25</a:t>
            </a:fld>
            <a:endParaRPr lang="en-GB"/>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8A8A3-40F8-4185-ADC1-236AC529F238}" type="slidenum">
              <a:rPr lang="en-GB"/>
              <a:pPr/>
              <a:t>26</a:t>
            </a:fld>
            <a:endParaRPr lang="en-GB"/>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B9F59-C64E-41A3-A694-5F6E1920A4E7}" type="slidenum">
              <a:rPr lang="en-GB"/>
              <a:pPr/>
              <a:t>27</a:t>
            </a:fld>
            <a:endParaRPr lang="en-GB"/>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7C002-33E4-4CF1-80C7-F15932A25395}" type="slidenum">
              <a:rPr lang="en-GB"/>
              <a:pPr/>
              <a:t>28</a:t>
            </a:fld>
            <a:endParaRPr lang="en-GB"/>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334AE-34FB-41BE-80E6-43FF7946F22F}" type="slidenum">
              <a:rPr lang="en-GB"/>
              <a:pPr/>
              <a:t>29</a:t>
            </a:fld>
            <a:endParaRPr lang="en-GB"/>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C8F62-88CA-4443-9DBA-7C3924CBDD1C}" type="slidenum">
              <a:rPr lang="en-GB"/>
              <a:pPr/>
              <a:t>30</a:t>
            </a:fld>
            <a:endParaRPr lang="en-GB"/>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noTextEdit="1"/>
          </p:cNvSpPr>
          <p:nvPr>
            <p:ph type="sldImg"/>
          </p:nvPr>
        </p:nvSpPr>
        <p:spPr>
          <a:ln/>
        </p:spPr>
      </p:sp>
      <p:sp>
        <p:nvSpPr>
          <p:cNvPr id="22530" name="Notizenplatzhalter 2"/>
          <p:cNvSpPr>
            <a:spLocks noGrp="1"/>
          </p:cNvSpPr>
          <p:nvPr>
            <p:ph type="body" idx="1"/>
          </p:nvPr>
        </p:nvSpPr>
        <p:spPr>
          <a:noFill/>
          <a:ln/>
        </p:spPr>
        <p:txBody>
          <a:bodyPr/>
          <a:lstStyle/>
          <a:p>
            <a:endParaRPr lang="de-DE" smtClean="0"/>
          </a:p>
        </p:txBody>
      </p:sp>
      <p:sp>
        <p:nvSpPr>
          <p:cNvPr id="4" name="Foliennummernplatzhalter 3"/>
          <p:cNvSpPr>
            <a:spLocks noGrp="1"/>
          </p:cNvSpPr>
          <p:nvPr>
            <p:ph type="sldNum" sz="quarter" idx="5"/>
          </p:nvPr>
        </p:nvSpPr>
        <p:spPr/>
        <p:txBody>
          <a:bodyPr/>
          <a:lstStyle/>
          <a:p>
            <a:pPr>
              <a:defRPr/>
            </a:pPr>
            <a:fld id="{19D4B39A-9315-45BE-A496-96C74B37F7C6}" type="slidenum">
              <a:rPr lang="en-GB" smtClean="0"/>
              <a:pPr>
                <a:defRPr/>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75A2C-7E1E-47CD-9BC7-6FAE2563A27A}" type="slidenum">
              <a:rPr lang="en-GB"/>
              <a:pPr/>
              <a:t>32</a:t>
            </a:fld>
            <a:endParaRPr lang="en-GB"/>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7F691-AFAF-41F9-A6CA-0006881B9B44}" type="slidenum">
              <a:rPr lang="en-GB"/>
              <a:pPr/>
              <a:t>33</a:t>
            </a:fld>
            <a:endParaRPr lang="en-GB"/>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77F7A-84B5-48EF-BEDB-0DB4DD96C4BB}" type="slidenum">
              <a:rPr lang="en-GB"/>
              <a:pPr/>
              <a:t>34</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56420-06F6-4185-AFB5-573413EC3F8D}" type="slidenum">
              <a:rPr lang="en-GB"/>
              <a:pPr/>
              <a:t>36</a:t>
            </a:fld>
            <a:endParaRPr lang="en-GB"/>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D8C58-9C89-4266-96CC-F11FB56D970C}" type="slidenum">
              <a:rPr lang="en-GB"/>
              <a:pPr/>
              <a:t>37</a:t>
            </a:fld>
            <a:endParaRPr lang="en-GB"/>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8418A-8F11-4F05-A35E-22C042527F87}" type="slidenum">
              <a:rPr lang="en-GB"/>
              <a:pPr/>
              <a:t>38</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2DE4F-1BD6-4C19-BE6E-2CC0F84A6F46}" type="slidenum">
              <a:rPr lang="en-GB"/>
              <a:pPr/>
              <a:t>39</a:t>
            </a:fld>
            <a:endParaRPr lang="en-GB"/>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662FD-4F52-42E6-9AAC-0B4AB00A6986}" type="slidenum">
              <a:rPr lang="en-GB"/>
              <a:pPr/>
              <a:t>40</a:t>
            </a:fld>
            <a:endParaRPr lang="en-GB"/>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6D3B4-255F-446F-B950-F0233A780D2A}" type="slidenum">
              <a:rPr lang="en-GB"/>
              <a:pPr/>
              <a:t>41</a:t>
            </a:fld>
            <a:endParaRPr lang="en-GB"/>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5FFB6-E88D-4618-AF9A-EA6D29AD9489}" type="slidenum">
              <a:rPr lang="en-GB"/>
              <a:pPr/>
              <a:t>43</a:t>
            </a:fld>
            <a:endParaRPr lang="en-GB"/>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C15C033-30FA-4603-BD12-05AE763720BE}" type="slidenum">
              <a:rPr lang="de-DE" smtClean="0">
                <a:ea typeface="ＭＳ Ｐゴシック"/>
                <a:cs typeface="ＭＳ Ｐゴシック"/>
              </a:rPr>
              <a:pPr/>
              <a:t>4</a:t>
            </a:fld>
            <a:endParaRPr lang="de-DE" smtClean="0">
              <a:ea typeface="ＭＳ Ｐゴシック"/>
              <a:cs typeface="ＭＳ Ｐゴシック"/>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44BB8-2BFA-4778-B8F5-95C915963BAB}" type="slidenum">
              <a:rPr lang="en-GB"/>
              <a:pPr/>
              <a:t>44</a:t>
            </a:fld>
            <a:endParaRPr lang="en-GB"/>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3D27E-3407-46C0-A2CE-66F031740B52}" type="slidenum">
              <a:rPr lang="de-DE"/>
              <a:pPr/>
              <a:t>45</a:t>
            </a:fld>
            <a:endParaRPr lang="de-DE"/>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50443" y="9379599"/>
            <a:ext cx="2945659" cy="493087"/>
          </a:xfrm>
          <a:prstGeom prst="rect">
            <a:avLst/>
          </a:prstGeom>
          <a:noFill/>
          <a:ln w="9525">
            <a:noFill/>
            <a:miter lim="800000"/>
            <a:headEnd/>
            <a:tailEnd/>
          </a:ln>
        </p:spPr>
        <p:txBody>
          <a:bodyPr lIns="91427" tIns="45713" rIns="91427" bIns="45713" anchor="b"/>
          <a:lstStyle/>
          <a:p>
            <a:pPr algn="r" defTabSz="914499"/>
            <a:fld id="{C821E23E-39F6-40D1-AFB7-4A1B94624002}" type="slidenum">
              <a:rPr lang="en-GB" sz="1200"/>
              <a:pPr algn="r" defTabSz="914499"/>
              <a:t>5</a:t>
            </a:fld>
            <a:endParaRPr lang="en-GB" sz="1200"/>
          </a:p>
        </p:txBody>
      </p:sp>
      <p:sp>
        <p:nvSpPr>
          <p:cNvPr id="26626" name="Rectangle 2"/>
          <p:cNvSpPr>
            <a:spLocks noGrp="1" noRot="1" noChangeAspect="1" noChangeArrowheads="1" noTextEdit="1"/>
          </p:cNvSpPr>
          <p:nvPr>
            <p:ph type="sldImg"/>
          </p:nvPr>
        </p:nvSpPr>
        <p:spPr>
          <a:xfrm>
            <a:off x="920520" y="741977"/>
            <a:ext cx="4961358" cy="3702062"/>
          </a:xfrm>
          <a:ln/>
        </p:spPr>
      </p:sp>
      <p:sp>
        <p:nvSpPr>
          <p:cNvPr id="26627" name="Rectangle 3"/>
          <p:cNvSpPr>
            <a:spLocks noGrp="1" noChangeArrowheads="1"/>
          </p:cNvSpPr>
          <p:nvPr>
            <p:ph type="body" idx="1"/>
          </p:nvPr>
        </p:nvSpPr>
        <p:spPr>
          <a:xfrm>
            <a:off x="679768" y="4689800"/>
            <a:ext cx="5438140" cy="4442473"/>
          </a:xfrm>
          <a:noFill/>
          <a:ln/>
        </p:spPr>
        <p:txBody>
          <a:bodyPr lIns="91427" tIns="45713" rIns="91427" bIns="45713"/>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7" name="Folienbildplatzhalter 1"/>
          <p:cNvSpPr>
            <a:spLocks noGrp="1" noRot="1" noChangeAspect="1" noTextEdit="1"/>
          </p:cNvSpPr>
          <p:nvPr>
            <p:ph type="sldImg"/>
          </p:nvPr>
        </p:nvSpPr>
        <p:spPr>
          <a:xfrm>
            <a:off x="930275" y="741363"/>
            <a:ext cx="4937125" cy="3702050"/>
          </a:xfrm>
          <a:ln/>
        </p:spPr>
      </p:sp>
      <p:sp>
        <p:nvSpPr>
          <p:cNvPr id="797698" name="Notizenplatzhalter 2"/>
          <p:cNvSpPr>
            <a:spLocks noGrp="1"/>
          </p:cNvSpPr>
          <p:nvPr>
            <p:ph type="body" idx="1"/>
          </p:nvPr>
        </p:nvSpPr>
        <p:spPr>
          <a:xfrm>
            <a:off x="679768" y="4689800"/>
            <a:ext cx="5438140" cy="4442473"/>
          </a:xfrm>
          <a:noFill/>
          <a:ln/>
        </p:spPr>
        <p:txBody>
          <a:bodyPr lIns="91427" tIns="45713" rIns="91427" bIns="45713"/>
          <a:lstStyle/>
          <a:p>
            <a:r>
              <a:rPr lang="de-DE" smtClean="0"/>
              <a:t>InVitroFertilization</a:t>
            </a:r>
          </a:p>
        </p:txBody>
      </p:sp>
      <p:sp>
        <p:nvSpPr>
          <p:cNvPr id="797699" name="Foliennummernplatzhalter 3"/>
          <p:cNvSpPr txBox="1">
            <a:spLocks noGrp="1"/>
          </p:cNvSpPr>
          <p:nvPr/>
        </p:nvSpPr>
        <p:spPr bwMode="auto">
          <a:xfrm>
            <a:off x="3850443" y="9379599"/>
            <a:ext cx="2945659" cy="493087"/>
          </a:xfrm>
          <a:prstGeom prst="rect">
            <a:avLst/>
          </a:prstGeom>
          <a:noFill/>
          <a:ln w="9525">
            <a:noFill/>
            <a:miter lim="800000"/>
            <a:headEnd/>
            <a:tailEnd/>
          </a:ln>
        </p:spPr>
        <p:txBody>
          <a:bodyPr lIns="91427" tIns="45713" rIns="91427" bIns="45713" anchor="b"/>
          <a:lstStyle/>
          <a:p>
            <a:pPr algn="r" defTabSz="914499"/>
            <a:fld id="{FBF11D47-ADD3-4677-9109-575CB9CFB448}" type="slidenum">
              <a:rPr lang="en-GB" sz="1200"/>
              <a:pPr algn="r" defTabSz="914499"/>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5" name="Rectangle 7"/>
          <p:cNvSpPr txBox="1">
            <a:spLocks noGrp="1" noChangeArrowheads="1"/>
          </p:cNvSpPr>
          <p:nvPr/>
        </p:nvSpPr>
        <p:spPr bwMode="auto">
          <a:xfrm>
            <a:off x="3850443" y="9379599"/>
            <a:ext cx="2945659" cy="493087"/>
          </a:xfrm>
          <a:prstGeom prst="rect">
            <a:avLst/>
          </a:prstGeom>
          <a:noFill/>
          <a:ln w="9525">
            <a:noFill/>
            <a:miter lim="800000"/>
            <a:headEnd/>
            <a:tailEnd/>
          </a:ln>
        </p:spPr>
        <p:txBody>
          <a:bodyPr lIns="91427" tIns="45713" rIns="91427" bIns="45713" anchor="b"/>
          <a:lstStyle/>
          <a:p>
            <a:pPr algn="r" defTabSz="914499"/>
            <a:fld id="{EAD96589-85B0-47E6-AA82-F0193DE03F88}" type="slidenum">
              <a:rPr lang="en-GB" sz="1200"/>
              <a:pPr algn="r" defTabSz="914499"/>
              <a:t>7</a:t>
            </a:fld>
            <a:endParaRPr lang="en-GB" sz="1200"/>
          </a:p>
        </p:txBody>
      </p:sp>
      <p:sp>
        <p:nvSpPr>
          <p:cNvPr id="799746" name="Rectangle 2"/>
          <p:cNvSpPr>
            <a:spLocks noGrp="1" noRot="1" noChangeAspect="1" noChangeArrowheads="1" noTextEdit="1"/>
          </p:cNvSpPr>
          <p:nvPr>
            <p:ph type="sldImg"/>
          </p:nvPr>
        </p:nvSpPr>
        <p:spPr>
          <a:xfrm>
            <a:off x="917372" y="741977"/>
            <a:ext cx="4962932" cy="3702062"/>
          </a:xfrm>
          <a:ln/>
        </p:spPr>
      </p:sp>
      <p:sp>
        <p:nvSpPr>
          <p:cNvPr id="799747" name="Rectangle 3"/>
          <p:cNvSpPr>
            <a:spLocks noGrp="1" noChangeArrowheads="1"/>
          </p:cNvSpPr>
          <p:nvPr>
            <p:ph type="body" idx="1"/>
          </p:nvPr>
        </p:nvSpPr>
        <p:spPr>
          <a:xfrm>
            <a:off x="906357" y="4689800"/>
            <a:ext cx="4984962" cy="4442473"/>
          </a:xfrm>
          <a:noFill/>
          <a:ln/>
        </p:spPr>
        <p:txBody>
          <a:bodyPr lIns="91427" tIns="45713" rIns="91427" bIns="45713"/>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3" name="Rectangle 7"/>
          <p:cNvSpPr>
            <a:spLocks noGrp="1" noChangeArrowheads="1"/>
          </p:cNvSpPr>
          <p:nvPr>
            <p:ph type="sldNum" sz="quarter" idx="5"/>
          </p:nvPr>
        </p:nvSpPr>
        <p:spPr>
          <a:noFill/>
        </p:spPr>
        <p:txBody>
          <a:bodyPr/>
          <a:lstStyle/>
          <a:p>
            <a:fld id="{ADB73433-E661-4840-B908-EE9C5A642546}" type="slidenum">
              <a:rPr lang="de-DE" smtClean="0">
                <a:ea typeface="ＭＳ Ｐゴシック"/>
                <a:cs typeface="ＭＳ Ｐゴシック"/>
              </a:rPr>
              <a:pPr/>
              <a:t>8</a:t>
            </a:fld>
            <a:endParaRPr lang="de-DE" smtClean="0">
              <a:ea typeface="ＭＳ Ｐゴシック"/>
              <a:cs typeface="ＭＳ Ｐゴシック"/>
            </a:endParaRPr>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1" name="Rectangle 7"/>
          <p:cNvSpPr>
            <a:spLocks noGrp="1" noChangeArrowheads="1"/>
          </p:cNvSpPr>
          <p:nvPr>
            <p:ph type="sldNum" sz="quarter" idx="5"/>
          </p:nvPr>
        </p:nvSpPr>
        <p:spPr>
          <a:noFill/>
        </p:spPr>
        <p:txBody>
          <a:bodyPr/>
          <a:lstStyle/>
          <a:p>
            <a:fld id="{9500AB9C-0568-484B-9FFB-3DC53BD6C827}" type="slidenum">
              <a:rPr lang="de-DE" smtClean="0">
                <a:ea typeface="ＭＳ Ｐゴシック"/>
                <a:cs typeface="ＭＳ Ｐゴシック"/>
              </a:rPr>
              <a:pPr/>
              <a:t>9</a:t>
            </a:fld>
            <a:endParaRPr lang="de-DE" smtClean="0">
              <a:ea typeface="ＭＳ Ｐゴシック"/>
              <a:cs typeface="ＭＳ Ｐゴシック"/>
            </a:endParaRPr>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3" name="Grafik 5" descr="PPT-Hintergrund3.jpg"/>
          <p:cNvPicPr>
            <a:picLocks noChangeAspect="1"/>
          </p:cNvPicPr>
          <p:nvPr userDrawn="1"/>
        </p:nvPicPr>
        <p:blipFill>
          <a:blip r:embed="rId2" cstate="print"/>
          <a:srcRect/>
          <a:stretch>
            <a:fillRect/>
          </a:stretch>
        </p:blipFill>
        <p:spPr bwMode="auto">
          <a:xfrm>
            <a:off x="0" y="0"/>
            <a:ext cx="9144000" cy="6945313"/>
          </a:xfrm>
          <a:prstGeom prst="rect">
            <a:avLst/>
          </a:prstGeom>
          <a:noFill/>
          <a:ln w="9525">
            <a:noFill/>
            <a:miter lim="800000"/>
            <a:headEnd/>
            <a:tailEnd/>
          </a:ln>
        </p:spPr>
      </p:pic>
      <p:pic>
        <p:nvPicPr>
          <p:cNvPr id="4" name="Grafik 9" descr="New-Minitube-Logo_Pantone.gif"/>
          <p:cNvPicPr>
            <a:picLocks noChangeAspect="1"/>
          </p:cNvPicPr>
          <p:nvPr userDrawn="1"/>
        </p:nvPicPr>
        <p:blipFill>
          <a:blip r:embed="rId3" cstate="print"/>
          <a:srcRect/>
          <a:stretch>
            <a:fillRect/>
          </a:stretch>
        </p:blipFill>
        <p:spPr bwMode="auto">
          <a:xfrm>
            <a:off x="3375025" y="4292600"/>
            <a:ext cx="2359025" cy="2089150"/>
          </a:xfrm>
          <a:prstGeom prst="rect">
            <a:avLst/>
          </a:prstGeom>
          <a:noFill/>
          <a:ln w="9525">
            <a:noFill/>
            <a:miter lim="800000"/>
            <a:headEnd/>
            <a:tailEnd/>
          </a:ln>
        </p:spPr>
      </p:pic>
      <p:sp>
        <p:nvSpPr>
          <p:cNvPr id="7" name="Titel 6"/>
          <p:cNvSpPr>
            <a:spLocks noGrp="1"/>
          </p:cNvSpPr>
          <p:nvPr>
            <p:ph type="title"/>
          </p:nvPr>
        </p:nvSpPr>
        <p:spPr>
          <a:xfrm>
            <a:off x="1043608" y="1772816"/>
            <a:ext cx="6984776" cy="1296144"/>
          </a:xfrm>
          <a:noFill/>
        </p:spPr>
        <p:txBody>
          <a:bodyPr>
            <a:noAutofit/>
          </a:bodyPr>
          <a:lstStyle>
            <a:lvl1pPr algn="ctr">
              <a:defRPr sz="3200" baseline="0">
                <a:solidFill>
                  <a:srgbClr val="002060"/>
                </a:solidFill>
                <a:latin typeface="+mj-lt"/>
              </a:defRPr>
            </a:lvl1pPr>
          </a:lstStyle>
          <a:p>
            <a:r>
              <a:rPr lang="de-DE" smtClean="0"/>
              <a:t>Titelmasterformat durch Klicken bearbeiten</a:t>
            </a:r>
            <a:endParaRPr lang="de-DE" dirty="0"/>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GB"/>
          </a:p>
        </p:txBody>
      </p:sp>
    </p:spTree>
    <p:extLst>
      <p:ext uri="{BB962C8B-B14F-4D97-AF65-F5344CB8AC3E}">
        <p14:creationId xmlns:p14="http://schemas.microsoft.com/office/powerpoint/2010/main" xmlns="" val="695854706"/>
      </p:ext>
    </p:extLst>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41823699"/>
      </p:ext>
    </p:extLst>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xmlns="" val="1988170619"/>
      </p:ext>
    </p:extLst>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Tex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268760"/>
            <a:ext cx="8352927" cy="5040560"/>
          </a:xfrm>
          <a:noFill/>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5"/>
          <p:cNvSpPr>
            <a:spLocks noGrp="1" noChangeArrowheads="1"/>
          </p:cNvSpPr>
          <p:nvPr>
            <p:ph type="title"/>
          </p:nvPr>
        </p:nvSpPr>
        <p:spPr bwMode="auto">
          <a:xfrm>
            <a:off x="395288" y="78385"/>
            <a:ext cx="7489825" cy="954087"/>
          </a:xfrm>
          <a:prstGeom prst="rect">
            <a:avLst/>
          </a:prstGeom>
          <a:noFill/>
          <a:ln w="9525">
            <a:noFill/>
            <a:miter lim="800000"/>
            <a:headEnd/>
            <a:tailEnd/>
          </a:ln>
        </p:spPr>
        <p:txBody>
          <a:bodyPr/>
          <a:lstStyle/>
          <a:p>
            <a:pPr lvl="0"/>
            <a:r>
              <a:rPr lang="de-DE" smtClean="0"/>
              <a:t>Titelmasterformat durch Klicken bearbeiten</a:t>
            </a:r>
            <a:endParaRPr lang="de-DE" dirty="0" smtClean="0"/>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395288" y="78385"/>
            <a:ext cx="7489825" cy="954087"/>
          </a:xfrm>
          <a:prstGeom prst="rect">
            <a:avLst/>
          </a:prstGeom>
          <a:noFill/>
          <a:ln w="9525">
            <a:noFill/>
            <a:miter lim="800000"/>
            <a:headEnd/>
            <a:tailEnd/>
          </a:ln>
        </p:spPr>
        <p:txBody>
          <a:bodyPr/>
          <a:lstStyle/>
          <a:p>
            <a:pPr lvl="0"/>
            <a:r>
              <a:rPr lang="de-DE" smtClean="0"/>
              <a:t>Titelmasterformat durch Klicken bearbeiten</a:t>
            </a:r>
            <a:endParaRPr lang="de-DE" dirty="0" smtClean="0"/>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2 Tex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536" y="1268760"/>
            <a:ext cx="4032448"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716015" y="1268760"/>
            <a:ext cx="4032449"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itle 5"/>
          <p:cNvSpPr>
            <a:spLocks noGrp="1" noChangeArrowheads="1"/>
          </p:cNvSpPr>
          <p:nvPr>
            <p:ph type="title"/>
          </p:nvPr>
        </p:nvSpPr>
        <p:spPr bwMode="auto">
          <a:xfrm>
            <a:off x="395288" y="78385"/>
            <a:ext cx="7489825" cy="954087"/>
          </a:xfrm>
          <a:prstGeom prst="rect">
            <a:avLst/>
          </a:prstGeom>
          <a:noFill/>
          <a:ln w="9525">
            <a:noFill/>
            <a:miter lim="800000"/>
            <a:headEnd/>
            <a:tailEnd/>
          </a:ln>
        </p:spPr>
        <p:txBody>
          <a:bodyPr/>
          <a:lstStyle/>
          <a:p>
            <a:pPr lvl="0"/>
            <a:r>
              <a:rPr lang="de-DE" smtClean="0"/>
              <a:t>Titelmasterformat durch Klicken bearbeiten</a:t>
            </a:r>
            <a:endParaRPr lang="de-DE" dirty="0" smtClean="0"/>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it Überschrift / Picture with Title">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395536" y="1196752"/>
            <a:ext cx="8280920" cy="47286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dirty="0" smtClean="0"/>
          </a:p>
        </p:txBody>
      </p:sp>
      <p:sp>
        <p:nvSpPr>
          <p:cNvPr id="4" name="Textplatzhalter 3"/>
          <p:cNvSpPr>
            <a:spLocks noGrp="1"/>
          </p:cNvSpPr>
          <p:nvPr>
            <p:ph type="body" sz="half" idx="2"/>
          </p:nvPr>
        </p:nvSpPr>
        <p:spPr>
          <a:xfrm>
            <a:off x="395536" y="6093296"/>
            <a:ext cx="7128792" cy="2949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title"/>
          </p:nvPr>
        </p:nvSpPr>
        <p:spPr bwMode="auto">
          <a:xfrm>
            <a:off x="395288" y="78385"/>
            <a:ext cx="7489825" cy="954087"/>
          </a:xfrm>
          <a:prstGeom prst="rect">
            <a:avLst/>
          </a:prstGeom>
          <a:noFill/>
          <a:ln w="9525">
            <a:noFill/>
            <a:miter lim="800000"/>
            <a:headEnd/>
            <a:tailEnd/>
          </a:ln>
        </p:spPr>
        <p:txBody>
          <a:bodyPr/>
          <a:lstStyle/>
          <a:p>
            <a:pPr lvl="0"/>
            <a:r>
              <a:rPr lang="de-DE" smtClean="0"/>
              <a:t>Titelmasterformat durch Klicken bearbeiten</a:t>
            </a:r>
            <a:endParaRPr lang="de-DE" dirty="0" smtClean="0"/>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u/Blue">
    <p:bg>
      <p:bgPr>
        <a:solidFill>
          <a:srgbClr val="B2E1F4"/>
        </a:solidFill>
        <a:effectLst/>
      </p:bgPr>
    </p:bg>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395288" y="78385"/>
            <a:ext cx="7489825" cy="954087"/>
          </a:xfrm>
          <a:prstGeom prst="rect">
            <a:avLst/>
          </a:prstGeom>
          <a:noFill/>
          <a:ln w="9525">
            <a:noFill/>
            <a:miter lim="800000"/>
            <a:headEnd/>
            <a:tailEnd/>
          </a:ln>
        </p:spPr>
        <p:txBody>
          <a:bodyPr/>
          <a:lstStyle/>
          <a:p>
            <a:pPr lvl="0"/>
            <a:r>
              <a:rPr lang="de-DE" smtClean="0"/>
              <a:t>Titelmasterformat durch Klicken bearbeiten</a:t>
            </a:r>
            <a:endParaRPr lang="de-DE" dirty="0" smtClean="0"/>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eiß/White">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395288" y="78385"/>
            <a:ext cx="7489825" cy="954087"/>
          </a:xfrm>
          <a:prstGeom prst="rect">
            <a:avLst/>
          </a:prstGeom>
          <a:noFill/>
          <a:ln w="9525">
            <a:noFill/>
            <a:miter lim="800000"/>
            <a:headEnd/>
            <a:tailEnd/>
          </a:ln>
        </p:spPr>
        <p:txBody>
          <a:bodyPr/>
          <a:lstStyle/>
          <a:p>
            <a:pPr lvl="0"/>
            <a:r>
              <a:rPr lang="de-DE" smtClean="0"/>
              <a:t>Titelmasterformat durch Klicken bearbeiten</a:t>
            </a:r>
            <a:endParaRPr lang="de-DE" dirty="0" smtClean="0"/>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a:xfrm>
            <a:off x="457200" y="6245225"/>
            <a:ext cx="2133600" cy="476250"/>
          </a:xfrm>
          <a:prstGeom prst="rect">
            <a:avLst/>
          </a:prstGeom>
        </p:spPr>
        <p:txBody>
          <a:bodyPr/>
          <a:lstStyle>
            <a:lvl1pPr>
              <a:defRPr/>
            </a:lvl1pPr>
          </a:lstStyle>
          <a:p>
            <a:endParaRPr lang="de-DE"/>
          </a:p>
        </p:txBody>
      </p:sp>
      <p:sp>
        <p:nvSpPr>
          <p:cNvPr id="5" name="Fußzeilenplatzhalter 4"/>
          <p:cNvSpPr>
            <a:spLocks noGrp="1"/>
          </p:cNvSpPr>
          <p:nvPr>
            <p:ph type="ftr" sz="quarter" idx="11"/>
          </p:nvPr>
        </p:nvSpPr>
        <p:spPr>
          <a:xfrm>
            <a:off x="3124200" y="6245225"/>
            <a:ext cx="2895600" cy="476250"/>
          </a:xfrm>
          <a:prstGeom prst="rect">
            <a:avLst/>
          </a:prstGeom>
        </p:spPr>
        <p:txBody>
          <a:bodyPr/>
          <a:lstStyle>
            <a:lvl1pPr>
              <a:defRPr/>
            </a:lvl1pPr>
          </a:lstStyle>
          <a:p>
            <a:endParaRPr lang="de-DE"/>
          </a:p>
        </p:txBody>
      </p:sp>
      <p:sp>
        <p:nvSpPr>
          <p:cNvPr id="6" name="Foliennummernplatzhalter 5"/>
          <p:cNvSpPr>
            <a:spLocks noGrp="1"/>
          </p:cNvSpPr>
          <p:nvPr>
            <p:ph type="sldNum" sz="quarter" idx="12"/>
          </p:nvPr>
        </p:nvSpPr>
        <p:spPr>
          <a:xfrm>
            <a:off x="6553200" y="6245225"/>
            <a:ext cx="2133600" cy="476250"/>
          </a:xfrm>
          <a:prstGeom prst="rect">
            <a:avLst/>
          </a:prstGeom>
        </p:spPr>
        <p:txBody>
          <a:bodyPr/>
          <a:lstStyle>
            <a:lvl1pPr>
              <a:defRPr/>
            </a:lvl1pPr>
          </a:lstStyle>
          <a:p>
            <a:fld id="{975DD7F4-4AE0-4233-BF04-8DA4B38DF81B}" type="slidenum">
              <a:rPr lang="de-DE"/>
              <a:pPr/>
              <a:t>‹#›</a:t>
            </a:fld>
            <a:endParaRPr lang="de-DE"/>
          </a:p>
        </p:txBody>
      </p:sp>
    </p:spTree>
    <p:extLst>
      <p:ext uri="{BB962C8B-B14F-4D97-AF65-F5344CB8AC3E}">
        <p14:creationId xmlns:p14="http://schemas.microsoft.com/office/powerpoint/2010/main" xmlns="" val="189705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Grafik 6" descr="PPT-Hintergrund3.jpg"/>
          <p:cNvPicPr>
            <a:picLocks noChangeAspect="1"/>
          </p:cNvPicPr>
          <p:nvPr/>
        </p:nvPicPr>
        <p:blipFill>
          <a:blip r:embed="rId14" cstate="print"/>
          <a:srcRect b="17444"/>
          <a:stretch>
            <a:fillRect/>
          </a:stretch>
        </p:blipFill>
        <p:spPr bwMode="auto">
          <a:xfrm>
            <a:off x="0" y="1125538"/>
            <a:ext cx="9144000" cy="5732462"/>
          </a:xfrm>
          <a:prstGeom prst="rect">
            <a:avLst/>
          </a:prstGeom>
          <a:noFill/>
          <a:ln w="9525">
            <a:noFill/>
            <a:miter lim="800000"/>
            <a:headEnd/>
            <a:tailEnd/>
          </a:ln>
        </p:spPr>
      </p:pic>
      <p:sp>
        <p:nvSpPr>
          <p:cNvPr id="4099" name="Rectangle 5"/>
          <p:cNvSpPr>
            <a:spLocks noGrp="1" noChangeArrowheads="1"/>
          </p:cNvSpPr>
          <p:nvPr>
            <p:ph type="title"/>
          </p:nvPr>
        </p:nvSpPr>
        <p:spPr bwMode="auto">
          <a:xfrm>
            <a:off x="395288" y="77788"/>
            <a:ext cx="7489825" cy="954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de-DE" smtClean="0"/>
              <a:t>Titelmasterformat durch Klicken bearbeiten</a:t>
            </a:r>
          </a:p>
        </p:txBody>
      </p:sp>
      <p:sp>
        <p:nvSpPr>
          <p:cNvPr id="4100" name="Rectangle 6"/>
          <p:cNvSpPr>
            <a:spLocks noGrp="1" noChangeArrowheads="1"/>
          </p:cNvSpPr>
          <p:nvPr>
            <p:ph type="body" idx="1"/>
          </p:nvPr>
        </p:nvSpPr>
        <p:spPr bwMode="auto">
          <a:xfrm>
            <a:off x="395288" y="1268413"/>
            <a:ext cx="8353425"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4101" name="Grafik 9" descr="New-Minitube-Logo_Pantone.gif"/>
          <p:cNvPicPr>
            <a:picLocks noChangeAspect="1"/>
          </p:cNvPicPr>
          <p:nvPr/>
        </p:nvPicPr>
        <p:blipFill>
          <a:blip r:embed="rId15" cstate="print"/>
          <a:srcRect/>
          <a:stretch>
            <a:fillRect/>
          </a:stretch>
        </p:blipFill>
        <p:spPr bwMode="auto">
          <a:xfrm>
            <a:off x="8016875" y="133350"/>
            <a:ext cx="1017588" cy="900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7" r:id="rId1"/>
    <p:sldLayoutId id="2147483841" r:id="rId2"/>
    <p:sldLayoutId id="2147483848" r:id="rId3"/>
    <p:sldLayoutId id="2147483849" r:id="rId4"/>
    <p:sldLayoutId id="2147483842" r:id="rId5"/>
    <p:sldLayoutId id="2147483846" r:id="rId6"/>
    <p:sldLayoutId id="2147483850" r:id="rId7"/>
    <p:sldLayoutId id="2147483851" r:id="rId8"/>
    <p:sldLayoutId id="2147483853" r:id="rId9"/>
    <p:sldLayoutId id="2147483854" r:id="rId10"/>
    <p:sldLayoutId id="2147483855" r:id="rId11"/>
    <p:sldLayoutId id="2147483857" r:id="rId12"/>
  </p:sldLayoutIdLst>
  <p:transition spd="slow">
    <p:pull dir="r"/>
  </p:transition>
  <p:txStyles>
    <p:titleStyle>
      <a:lvl1pPr algn="l" rtl="0" eaLnBrk="1" fontAlgn="base" hangingPunct="1">
        <a:spcBef>
          <a:spcPct val="0"/>
        </a:spcBef>
        <a:spcAft>
          <a:spcPct val="0"/>
        </a:spcAft>
        <a:defRPr lang="de-DE" sz="2800" dirty="0">
          <a:solidFill>
            <a:srgbClr val="002060"/>
          </a:solidFill>
          <a:latin typeface="+mj-lt"/>
          <a:ea typeface="+mj-ea"/>
          <a:cs typeface="+mj-cs"/>
        </a:defRPr>
      </a:lvl1pPr>
      <a:lvl2pPr algn="l" rtl="0" eaLnBrk="1" fontAlgn="base" hangingPunct="1">
        <a:spcBef>
          <a:spcPct val="0"/>
        </a:spcBef>
        <a:spcAft>
          <a:spcPct val="0"/>
        </a:spcAft>
        <a:defRPr sz="2800">
          <a:solidFill>
            <a:srgbClr val="002060"/>
          </a:solidFill>
          <a:latin typeface="Arial Black" pitchFamily="34" charset="0"/>
          <a:ea typeface="ＭＳ Ｐゴシック" pitchFamily="34" charset="-128"/>
        </a:defRPr>
      </a:lvl2pPr>
      <a:lvl3pPr algn="l" rtl="0" eaLnBrk="1" fontAlgn="base" hangingPunct="1">
        <a:spcBef>
          <a:spcPct val="0"/>
        </a:spcBef>
        <a:spcAft>
          <a:spcPct val="0"/>
        </a:spcAft>
        <a:defRPr sz="2800">
          <a:solidFill>
            <a:srgbClr val="002060"/>
          </a:solidFill>
          <a:latin typeface="Arial Black" pitchFamily="34" charset="0"/>
          <a:ea typeface="ＭＳ Ｐゴシック" pitchFamily="34" charset="-128"/>
        </a:defRPr>
      </a:lvl3pPr>
      <a:lvl4pPr algn="l" rtl="0" eaLnBrk="1" fontAlgn="base" hangingPunct="1">
        <a:spcBef>
          <a:spcPct val="0"/>
        </a:spcBef>
        <a:spcAft>
          <a:spcPct val="0"/>
        </a:spcAft>
        <a:defRPr sz="2800">
          <a:solidFill>
            <a:srgbClr val="002060"/>
          </a:solidFill>
          <a:latin typeface="Arial Black" pitchFamily="34" charset="0"/>
          <a:ea typeface="ＭＳ Ｐゴシック" pitchFamily="34" charset="-128"/>
        </a:defRPr>
      </a:lvl4pPr>
      <a:lvl5pPr algn="l" rtl="0" eaLnBrk="1" fontAlgn="base" hangingPunct="1">
        <a:spcBef>
          <a:spcPct val="0"/>
        </a:spcBef>
        <a:spcAft>
          <a:spcPct val="0"/>
        </a:spcAft>
        <a:defRPr sz="2800">
          <a:solidFill>
            <a:srgbClr val="002060"/>
          </a:solidFill>
          <a:latin typeface="Arial Black" pitchFamily="34" charset="0"/>
          <a:ea typeface="ＭＳ Ｐゴシック" pitchFamily="34" charset="-128"/>
        </a:defRPr>
      </a:lvl5pPr>
      <a:lvl6pPr marL="457200" algn="l" rtl="0" eaLnBrk="1" fontAlgn="base" hangingPunct="1">
        <a:spcBef>
          <a:spcPct val="0"/>
        </a:spcBef>
        <a:spcAft>
          <a:spcPct val="0"/>
        </a:spcAft>
        <a:defRPr sz="2200">
          <a:solidFill>
            <a:schemeClr val="tx1"/>
          </a:solidFill>
          <a:latin typeface="Arial Black" pitchFamily="34" charset="0"/>
          <a:ea typeface="ＭＳ Ｐゴシック" pitchFamily="34" charset="-128"/>
        </a:defRPr>
      </a:lvl6pPr>
      <a:lvl7pPr marL="914400" algn="l" rtl="0" eaLnBrk="1" fontAlgn="base" hangingPunct="1">
        <a:spcBef>
          <a:spcPct val="0"/>
        </a:spcBef>
        <a:spcAft>
          <a:spcPct val="0"/>
        </a:spcAft>
        <a:defRPr sz="2200">
          <a:solidFill>
            <a:schemeClr val="tx1"/>
          </a:solidFill>
          <a:latin typeface="Arial Black" pitchFamily="34" charset="0"/>
          <a:ea typeface="ＭＳ Ｐゴシック" pitchFamily="34" charset="-128"/>
        </a:defRPr>
      </a:lvl7pPr>
      <a:lvl8pPr marL="1371600" algn="l" rtl="0" eaLnBrk="1" fontAlgn="base" hangingPunct="1">
        <a:spcBef>
          <a:spcPct val="0"/>
        </a:spcBef>
        <a:spcAft>
          <a:spcPct val="0"/>
        </a:spcAft>
        <a:defRPr sz="2200">
          <a:solidFill>
            <a:schemeClr val="tx1"/>
          </a:solidFill>
          <a:latin typeface="Arial Black" pitchFamily="34" charset="0"/>
          <a:ea typeface="ＭＳ Ｐゴシック" pitchFamily="34" charset="-128"/>
        </a:defRPr>
      </a:lvl8pPr>
      <a:lvl9pPr marL="1828800" algn="l" rtl="0" eaLnBrk="1" fontAlgn="base" hangingPunct="1">
        <a:spcBef>
          <a:spcPct val="0"/>
        </a:spcBef>
        <a:spcAft>
          <a:spcPct val="0"/>
        </a:spcAft>
        <a:defRPr sz="2200">
          <a:solidFill>
            <a:schemeClr val="tx1"/>
          </a:solidFill>
          <a:latin typeface="Arial Black" pitchFamily="34" charset="0"/>
          <a:ea typeface="ＭＳ Ｐゴシック" pitchFamily="34" charset="-128"/>
        </a:defRPr>
      </a:lvl9pPr>
    </p:titleStyle>
    <p:bodyStyle>
      <a:lvl1pPr marL="342900" indent="-342900" algn="l" rtl="0" eaLnBrk="1" fontAlgn="base" hangingPunct="1">
        <a:spcBef>
          <a:spcPct val="20000"/>
        </a:spcBef>
        <a:spcAft>
          <a:spcPct val="0"/>
        </a:spcAft>
        <a:buClr>
          <a:srgbClr val="D65F5F"/>
        </a:buClr>
        <a:buChar char="•"/>
        <a:defRPr sz="2400">
          <a:solidFill>
            <a:srgbClr val="002060"/>
          </a:solidFill>
          <a:latin typeface="+mn-lt"/>
          <a:ea typeface="+mn-ea"/>
          <a:cs typeface="+mn-cs"/>
        </a:defRPr>
      </a:lvl1pPr>
      <a:lvl2pPr marL="742950" indent="-285750" algn="l" rtl="0" eaLnBrk="1" fontAlgn="base" hangingPunct="1">
        <a:spcBef>
          <a:spcPct val="20000"/>
        </a:spcBef>
        <a:spcAft>
          <a:spcPct val="0"/>
        </a:spcAft>
        <a:buClr>
          <a:srgbClr val="D65F5F"/>
        </a:buClr>
        <a:buChar char="-"/>
        <a:defRPr sz="2200">
          <a:solidFill>
            <a:srgbClr val="002060"/>
          </a:solidFill>
          <a:latin typeface="+mn-lt"/>
          <a:ea typeface="+mn-ea"/>
        </a:defRPr>
      </a:lvl2pPr>
      <a:lvl3pPr marL="1143000" indent="-228600" algn="l" rtl="0" eaLnBrk="1" fontAlgn="base" hangingPunct="1">
        <a:spcBef>
          <a:spcPct val="20000"/>
        </a:spcBef>
        <a:spcAft>
          <a:spcPct val="0"/>
        </a:spcAft>
        <a:buClr>
          <a:srgbClr val="D65F5F"/>
        </a:buClr>
        <a:buFont typeface="Wingdings" pitchFamily="2" charset="2"/>
        <a:buChar char="§"/>
        <a:defRPr sz="2000">
          <a:solidFill>
            <a:srgbClr val="002060"/>
          </a:solidFill>
          <a:latin typeface="+mn-lt"/>
          <a:ea typeface="+mn-ea"/>
        </a:defRPr>
      </a:lvl3pPr>
      <a:lvl4pPr marL="1600200" indent="-228600" algn="l" rtl="0" eaLnBrk="1" fontAlgn="base" hangingPunct="1">
        <a:spcBef>
          <a:spcPct val="20000"/>
        </a:spcBef>
        <a:spcAft>
          <a:spcPct val="0"/>
        </a:spcAft>
        <a:buClr>
          <a:srgbClr val="D65F5F"/>
        </a:buClr>
        <a:buFont typeface="Wingdings 3" pitchFamily="18" charset="2"/>
        <a:buChar char="}"/>
        <a:defRPr>
          <a:solidFill>
            <a:srgbClr val="002060"/>
          </a:solidFill>
          <a:latin typeface="+mn-lt"/>
          <a:ea typeface="+mn-ea"/>
        </a:defRPr>
      </a:lvl4pPr>
      <a:lvl5pPr marL="2057400" indent="-228600" algn="l" rtl="0" eaLnBrk="1" fontAlgn="base" hangingPunct="1">
        <a:spcBef>
          <a:spcPct val="20000"/>
        </a:spcBef>
        <a:spcAft>
          <a:spcPct val="0"/>
        </a:spcAft>
        <a:buClr>
          <a:srgbClr val="D65F5F"/>
        </a:buClr>
        <a:buFont typeface="Arial" charset="0"/>
        <a:buChar char="»"/>
        <a:defRPr sz="1600">
          <a:solidFill>
            <a:srgbClr val="002060"/>
          </a:solidFill>
          <a:latin typeface="+mn-lt"/>
          <a:ea typeface="+mn-ea"/>
        </a:defRPr>
      </a:lvl5pPr>
      <a:lvl6pPr marL="2514600" indent="-228600" algn="l" rtl="0" eaLnBrk="1" fontAlgn="base" hangingPunct="1">
        <a:spcBef>
          <a:spcPct val="20000"/>
        </a:spcBef>
        <a:spcAft>
          <a:spcPct val="0"/>
        </a:spcAft>
        <a:buClr>
          <a:srgbClr val="D65F5F"/>
        </a:buClr>
        <a:buFont typeface="Arial"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D65F5F"/>
        </a:buClr>
        <a:buFont typeface="Arial"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D65F5F"/>
        </a:buClr>
        <a:buFont typeface="Arial"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D65F5F"/>
        </a:buClr>
        <a:buFont typeface="Arial" charset="0"/>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9.xml"/><Relationship Id="rId5" Type="http://schemas.openxmlformats.org/officeDocument/2006/relationships/image" Target="../media/image47.emf"/><Relationship Id="rId4" Type="http://schemas.openxmlformats.org/officeDocument/2006/relationships/image" Target="../media/image46.emf"/></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539750" y="1861563"/>
            <a:ext cx="8064500" cy="584775"/>
          </a:xfrm>
        </p:spPr>
        <p:txBody>
          <a:bodyPr>
            <a:spAutoFit/>
          </a:bodyPr>
          <a:lstStyle/>
          <a:p>
            <a:pPr eaLnBrk="1" hangingPunct="1"/>
            <a:r>
              <a:rPr dirty="0" smtClean="0"/>
              <a:t>The Minitube Group </a:t>
            </a:r>
          </a:p>
        </p:txBody>
      </p:sp>
      <p:sp>
        <p:nvSpPr>
          <p:cNvPr id="17410" name="Text Box 4"/>
          <p:cNvSpPr txBox="1">
            <a:spLocks noChangeArrowheads="1"/>
          </p:cNvSpPr>
          <p:nvPr/>
        </p:nvSpPr>
        <p:spPr bwMode="auto">
          <a:xfrm>
            <a:off x="2195513" y="3087688"/>
            <a:ext cx="4681537" cy="457200"/>
          </a:xfrm>
          <a:prstGeom prst="rect">
            <a:avLst/>
          </a:prstGeom>
          <a:noFill/>
          <a:ln w="9525">
            <a:noFill/>
            <a:miter lim="800000"/>
            <a:headEnd/>
            <a:tailEnd/>
          </a:ln>
        </p:spPr>
        <p:txBody>
          <a:bodyPr>
            <a:spAutoFit/>
          </a:bodyPr>
          <a:lstStyle/>
          <a:p>
            <a:endParaRPr lang="de-DE"/>
          </a:p>
        </p:txBody>
      </p:sp>
      <p:sp>
        <p:nvSpPr>
          <p:cNvPr id="17411" name="Text Box 5"/>
          <p:cNvSpPr txBox="1">
            <a:spLocks noChangeArrowheads="1"/>
          </p:cNvSpPr>
          <p:nvPr/>
        </p:nvSpPr>
        <p:spPr bwMode="auto">
          <a:xfrm>
            <a:off x="2411413" y="3087688"/>
            <a:ext cx="2468562" cy="457200"/>
          </a:xfrm>
          <a:prstGeom prst="rect">
            <a:avLst/>
          </a:prstGeom>
          <a:noFill/>
          <a:ln w="9525">
            <a:noFill/>
            <a:miter lim="800000"/>
            <a:headEnd/>
            <a:tailEnd/>
          </a:ln>
        </p:spPr>
        <p:txBody>
          <a:bodyPr>
            <a:spAutoFit/>
          </a:bodyPr>
          <a:lstStyle/>
          <a:p>
            <a:endParaRPr lang="de-DE"/>
          </a:p>
        </p:txBody>
      </p:sp>
      <p:sp>
        <p:nvSpPr>
          <p:cNvPr id="17412" name="Text Box 6"/>
          <p:cNvSpPr txBox="1">
            <a:spLocks noChangeArrowheads="1"/>
          </p:cNvSpPr>
          <p:nvPr/>
        </p:nvSpPr>
        <p:spPr bwMode="auto">
          <a:xfrm>
            <a:off x="1547813" y="3284538"/>
            <a:ext cx="6048375" cy="396875"/>
          </a:xfrm>
          <a:prstGeom prst="rect">
            <a:avLst/>
          </a:prstGeom>
          <a:noFill/>
          <a:ln w="9525">
            <a:noFill/>
            <a:miter lim="800000"/>
            <a:headEnd/>
            <a:tailEnd/>
          </a:ln>
        </p:spPr>
        <p:txBody>
          <a:bodyPr>
            <a:spAutoFit/>
          </a:bodyPr>
          <a:lstStyle/>
          <a:p>
            <a:pPr algn="ctr"/>
            <a:r>
              <a:rPr lang="de-DE" sz="2000" dirty="0">
                <a:solidFill>
                  <a:srgbClr val="002060"/>
                </a:solidFill>
                <a:latin typeface="Arial Black" pitchFamily="34" charset="0"/>
              </a:rPr>
              <a:t>Dr. </a:t>
            </a:r>
            <a:r>
              <a:rPr lang="de-DE" sz="2000" dirty="0" smtClean="0">
                <a:solidFill>
                  <a:srgbClr val="002060"/>
                </a:solidFill>
                <a:latin typeface="Arial Black" pitchFamily="34" charset="0"/>
              </a:rPr>
              <a:t>Monika Esch</a:t>
            </a:r>
            <a:endParaRPr lang="de-DE" sz="2000" dirty="0">
              <a:solidFill>
                <a:srgbClr val="002060"/>
              </a:solidFill>
              <a:latin typeface="Arial Black" pitchFamily="34" charset="0"/>
            </a:endParaRPr>
          </a:p>
        </p:txBody>
      </p:sp>
    </p:spTree>
    <p:extLst>
      <p:ext uri="{BB962C8B-B14F-4D97-AF65-F5344CB8AC3E}">
        <p14:creationId xmlns:p14="http://schemas.microsoft.com/office/powerpoint/2010/main" xmlns="" val="822952601"/>
      </p:ext>
    </p:extLst>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6913" name="Group 2"/>
          <p:cNvGrpSpPr>
            <a:grpSpLocks/>
          </p:cNvGrpSpPr>
          <p:nvPr/>
        </p:nvGrpSpPr>
        <p:grpSpPr bwMode="auto">
          <a:xfrm>
            <a:off x="495300" y="1236663"/>
            <a:ext cx="5184775" cy="2376487"/>
            <a:chOff x="158" y="890"/>
            <a:chExt cx="3266" cy="1497"/>
          </a:xfrm>
        </p:grpSpPr>
        <p:pic>
          <p:nvPicPr>
            <p:cNvPr id="806927" name="Picture 3" descr="Logo TiHo Hannover"/>
            <p:cNvPicPr>
              <a:picLocks noChangeAspect="1" noChangeArrowheads="1"/>
            </p:cNvPicPr>
            <p:nvPr/>
          </p:nvPicPr>
          <p:blipFill>
            <a:blip r:embed="rId3"/>
            <a:srcRect/>
            <a:stretch>
              <a:fillRect/>
            </a:stretch>
          </p:blipFill>
          <p:spPr bwMode="auto">
            <a:xfrm>
              <a:off x="158" y="890"/>
              <a:ext cx="1497" cy="1497"/>
            </a:xfrm>
            <a:prstGeom prst="rect">
              <a:avLst/>
            </a:prstGeom>
            <a:noFill/>
            <a:ln w="9525">
              <a:noFill/>
              <a:miter lim="800000"/>
              <a:headEnd/>
              <a:tailEnd/>
            </a:ln>
          </p:spPr>
        </p:pic>
        <p:sp>
          <p:nvSpPr>
            <p:cNvPr id="42000" name="Text Box 4"/>
            <p:cNvSpPr txBox="1">
              <a:spLocks noChangeArrowheads="1"/>
            </p:cNvSpPr>
            <p:nvPr/>
          </p:nvSpPr>
          <p:spPr bwMode="auto">
            <a:xfrm>
              <a:off x="1655" y="1129"/>
              <a:ext cx="1769" cy="577"/>
            </a:xfrm>
            <a:prstGeom prst="rect">
              <a:avLst/>
            </a:prstGeom>
            <a:noFill/>
            <a:ln w="9525">
              <a:noFill/>
              <a:miter lim="800000"/>
              <a:headEnd/>
              <a:tailEnd/>
            </a:ln>
          </p:spPr>
          <p:txBody>
            <a:bodyPr>
              <a:spAutoFit/>
            </a:bodyPr>
            <a:lstStyle/>
            <a:p>
              <a:pPr>
                <a:spcBef>
                  <a:spcPct val="50000"/>
                </a:spcBef>
                <a:defRPr/>
              </a:pPr>
              <a:r>
                <a:rPr lang="de-DE" sz="1800" dirty="0">
                  <a:solidFill>
                    <a:schemeClr val="accent6">
                      <a:lumMod val="75000"/>
                    </a:schemeClr>
                  </a:solidFill>
                </a:rPr>
                <a:t>University </a:t>
              </a:r>
              <a:r>
                <a:rPr lang="de-DE" sz="1800" dirty="0" err="1">
                  <a:solidFill>
                    <a:schemeClr val="accent6">
                      <a:lumMod val="75000"/>
                    </a:schemeClr>
                  </a:solidFill>
                </a:rPr>
                <a:t>for</a:t>
              </a:r>
              <a:r>
                <a:rPr lang="de-DE" sz="1800" dirty="0">
                  <a:solidFill>
                    <a:schemeClr val="accent6">
                      <a:lumMod val="75000"/>
                    </a:schemeClr>
                  </a:solidFill>
                </a:rPr>
                <a:t> </a:t>
              </a:r>
              <a:r>
                <a:rPr lang="de-DE" sz="1800" dirty="0" err="1">
                  <a:solidFill>
                    <a:schemeClr val="accent6">
                      <a:lumMod val="75000"/>
                    </a:schemeClr>
                  </a:solidFill>
                </a:rPr>
                <a:t>Veterinary</a:t>
              </a:r>
              <a:r>
                <a:rPr lang="de-DE" sz="1800" dirty="0">
                  <a:solidFill>
                    <a:schemeClr val="accent6">
                      <a:lumMod val="75000"/>
                    </a:schemeClr>
                  </a:solidFill>
                </a:rPr>
                <a:t> </a:t>
              </a:r>
              <a:r>
                <a:rPr lang="de-DE" sz="1800" dirty="0" err="1">
                  <a:solidFill>
                    <a:schemeClr val="accent6">
                      <a:lumMod val="75000"/>
                    </a:schemeClr>
                  </a:solidFill>
                </a:rPr>
                <a:t>Medicine</a:t>
              </a:r>
              <a:r>
                <a:rPr lang="de-DE" sz="1800" dirty="0">
                  <a:solidFill>
                    <a:schemeClr val="accent6">
                      <a:lumMod val="75000"/>
                    </a:schemeClr>
                  </a:solidFill>
                </a:rPr>
                <a:t> Hannover, </a:t>
              </a:r>
              <a:r>
                <a:rPr lang="de-DE" sz="1800" dirty="0" err="1">
                  <a:solidFill>
                    <a:schemeClr val="accent6">
                      <a:lumMod val="75000"/>
                    </a:schemeClr>
                  </a:solidFill>
                </a:rPr>
                <a:t>Centre</a:t>
              </a:r>
              <a:r>
                <a:rPr lang="de-DE" sz="1800" dirty="0">
                  <a:solidFill>
                    <a:schemeClr val="accent6">
                      <a:lumMod val="75000"/>
                    </a:schemeClr>
                  </a:solidFill>
                </a:rPr>
                <a:t> </a:t>
              </a:r>
              <a:r>
                <a:rPr lang="de-DE" sz="1800" dirty="0" err="1">
                  <a:solidFill>
                    <a:schemeClr val="accent6">
                      <a:lumMod val="75000"/>
                    </a:schemeClr>
                  </a:solidFill>
                </a:rPr>
                <a:t>for</a:t>
              </a:r>
              <a:r>
                <a:rPr lang="de-DE" sz="1800" dirty="0">
                  <a:solidFill>
                    <a:schemeClr val="accent6">
                      <a:lumMod val="75000"/>
                    </a:schemeClr>
                  </a:solidFill>
                </a:rPr>
                <a:t> </a:t>
              </a:r>
              <a:r>
                <a:rPr lang="de-DE" sz="1800" dirty="0" err="1">
                  <a:solidFill>
                    <a:schemeClr val="accent6">
                      <a:lumMod val="75000"/>
                    </a:schemeClr>
                  </a:solidFill>
                </a:rPr>
                <a:t>Reproduction</a:t>
              </a:r>
              <a:endParaRPr lang="de-DE" sz="1800" dirty="0">
                <a:solidFill>
                  <a:schemeClr val="accent6">
                    <a:lumMod val="75000"/>
                  </a:schemeClr>
                </a:solidFill>
              </a:endParaRPr>
            </a:p>
          </p:txBody>
        </p:sp>
      </p:grpSp>
      <p:grpSp>
        <p:nvGrpSpPr>
          <p:cNvPr id="806914" name="Group 17"/>
          <p:cNvGrpSpPr>
            <a:grpSpLocks/>
          </p:cNvGrpSpPr>
          <p:nvPr/>
        </p:nvGrpSpPr>
        <p:grpSpPr bwMode="auto">
          <a:xfrm>
            <a:off x="6407150" y="1484313"/>
            <a:ext cx="2736850" cy="2105025"/>
            <a:chOff x="4036" y="1015"/>
            <a:chExt cx="1724" cy="1326"/>
          </a:xfrm>
        </p:grpSpPr>
        <p:pic>
          <p:nvPicPr>
            <p:cNvPr id="806925" name="Picture 6" descr="Logo LMU München"/>
            <p:cNvPicPr>
              <a:picLocks noChangeAspect="1" noChangeArrowheads="1"/>
            </p:cNvPicPr>
            <p:nvPr/>
          </p:nvPicPr>
          <p:blipFill>
            <a:blip r:embed="rId4"/>
            <a:srcRect/>
            <a:stretch>
              <a:fillRect/>
            </a:stretch>
          </p:blipFill>
          <p:spPr bwMode="auto">
            <a:xfrm>
              <a:off x="4173" y="1015"/>
              <a:ext cx="1407" cy="839"/>
            </a:xfrm>
            <a:prstGeom prst="rect">
              <a:avLst/>
            </a:prstGeom>
            <a:noFill/>
            <a:ln w="9525">
              <a:noFill/>
              <a:miter lim="800000"/>
              <a:headEnd/>
              <a:tailEnd/>
            </a:ln>
          </p:spPr>
        </p:pic>
        <p:sp>
          <p:nvSpPr>
            <p:cNvPr id="41998" name="Text Box 7"/>
            <p:cNvSpPr txBox="1">
              <a:spLocks noChangeArrowheads="1"/>
            </p:cNvSpPr>
            <p:nvPr/>
          </p:nvSpPr>
          <p:spPr bwMode="auto">
            <a:xfrm>
              <a:off x="4036" y="1764"/>
              <a:ext cx="1724" cy="577"/>
            </a:xfrm>
            <a:prstGeom prst="rect">
              <a:avLst/>
            </a:prstGeom>
            <a:noFill/>
            <a:ln w="9525">
              <a:noFill/>
              <a:miter lim="800000"/>
              <a:headEnd/>
              <a:tailEnd/>
            </a:ln>
          </p:spPr>
          <p:txBody>
            <a:bodyPr>
              <a:spAutoFit/>
            </a:bodyPr>
            <a:lstStyle/>
            <a:p>
              <a:pPr>
                <a:spcBef>
                  <a:spcPct val="50000"/>
                </a:spcBef>
                <a:defRPr/>
              </a:pPr>
              <a:r>
                <a:rPr lang="de-DE" sz="1800" dirty="0">
                  <a:solidFill>
                    <a:schemeClr val="accent6">
                      <a:lumMod val="75000"/>
                    </a:schemeClr>
                  </a:solidFill>
                </a:rPr>
                <a:t>University </a:t>
              </a:r>
              <a:r>
                <a:rPr lang="de-DE" sz="1800" dirty="0" err="1">
                  <a:solidFill>
                    <a:schemeClr val="accent6">
                      <a:lumMod val="75000"/>
                    </a:schemeClr>
                  </a:solidFill>
                </a:rPr>
                <a:t>of</a:t>
              </a:r>
              <a:r>
                <a:rPr lang="de-DE" sz="1800" dirty="0">
                  <a:solidFill>
                    <a:schemeClr val="accent6">
                      <a:lumMod val="75000"/>
                    </a:schemeClr>
                  </a:solidFill>
                </a:rPr>
                <a:t> </a:t>
              </a:r>
              <a:r>
                <a:rPr lang="de-DE" sz="1800" dirty="0" err="1">
                  <a:solidFill>
                    <a:schemeClr val="accent6">
                      <a:lumMod val="75000"/>
                    </a:schemeClr>
                  </a:solidFill>
                </a:rPr>
                <a:t>Munich</a:t>
              </a:r>
              <a:r>
                <a:rPr lang="de-DE" sz="1800" dirty="0">
                  <a:solidFill>
                    <a:schemeClr val="accent6">
                      <a:lumMod val="75000"/>
                    </a:schemeClr>
                  </a:solidFill>
                </a:rPr>
                <a:t>, Institute </a:t>
              </a:r>
              <a:r>
                <a:rPr lang="de-DE" sz="1800" dirty="0" err="1">
                  <a:solidFill>
                    <a:schemeClr val="accent6">
                      <a:lumMod val="75000"/>
                    </a:schemeClr>
                  </a:solidFill>
                </a:rPr>
                <a:t>for</a:t>
              </a:r>
              <a:r>
                <a:rPr lang="de-DE" sz="1800" dirty="0">
                  <a:solidFill>
                    <a:schemeClr val="accent6">
                      <a:lumMod val="75000"/>
                    </a:schemeClr>
                  </a:solidFill>
                </a:rPr>
                <a:t> </a:t>
              </a:r>
              <a:r>
                <a:rPr lang="de-DE" sz="1800" dirty="0" err="1">
                  <a:solidFill>
                    <a:schemeClr val="accent6">
                      <a:lumMod val="75000"/>
                    </a:schemeClr>
                  </a:solidFill>
                </a:rPr>
                <a:t>Molecular</a:t>
              </a:r>
              <a:r>
                <a:rPr lang="de-DE" sz="1800" dirty="0">
                  <a:solidFill>
                    <a:schemeClr val="accent6">
                      <a:lumMod val="75000"/>
                    </a:schemeClr>
                  </a:solidFill>
                </a:rPr>
                <a:t>  </a:t>
              </a:r>
              <a:r>
                <a:rPr lang="de-DE" sz="1800" dirty="0" err="1">
                  <a:solidFill>
                    <a:schemeClr val="accent6">
                      <a:lumMod val="75000"/>
                    </a:schemeClr>
                  </a:solidFill>
                </a:rPr>
                <a:t>Animal</a:t>
              </a:r>
              <a:r>
                <a:rPr lang="de-DE" sz="1800" dirty="0">
                  <a:solidFill>
                    <a:schemeClr val="accent6">
                      <a:lumMod val="75000"/>
                    </a:schemeClr>
                  </a:solidFill>
                </a:rPr>
                <a:t> </a:t>
              </a:r>
              <a:r>
                <a:rPr lang="de-DE" sz="1800" dirty="0" err="1">
                  <a:solidFill>
                    <a:schemeClr val="accent6">
                      <a:lumMod val="75000"/>
                    </a:schemeClr>
                  </a:solidFill>
                </a:rPr>
                <a:t>Production</a:t>
              </a:r>
              <a:endParaRPr lang="de-DE" sz="1800" dirty="0">
                <a:solidFill>
                  <a:schemeClr val="accent6">
                    <a:lumMod val="75000"/>
                  </a:schemeClr>
                </a:solidFill>
              </a:endParaRPr>
            </a:p>
          </p:txBody>
        </p:sp>
      </p:grpSp>
      <p:grpSp>
        <p:nvGrpSpPr>
          <p:cNvPr id="806915" name="Group 19"/>
          <p:cNvGrpSpPr>
            <a:grpSpLocks/>
          </p:cNvGrpSpPr>
          <p:nvPr/>
        </p:nvGrpSpPr>
        <p:grpSpPr bwMode="auto">
          <a:xfrm>
            <a:off x="514350" y="4940300"/>
            <a:ext cx="2736850" cy="1584325"/>
            <a:chOff x="324" y="3112"/>
            <a:chExt cx="1724" cy="998"/>
          </a:xfrm>
        </p:grpSpPr>
        <p:pic>
          <p:nvPicPr>
            <p:cNvPr id="806923" name="Picture 9" descr="Logo Uni Wien"/>
            <p:cNvPicPr>
              <a:picLocks noChangeAspect="1" noChangeArrowheads="1"/>
            </p:cNvPicPr>
            <p:nvPr/>
          </p:nvPicPr>
          <p:blipFill>
            <a:blip r:embed="rId5"/>
            <a:srcRect/>
            <a:stretch>
              <a:fillRect/>
            </a:stretch>
          </p:blipFill>
          <p:spPr bwMode="auto">
            <a:xfrm>
              <a:off x="385" y="3112"/>
              <a:ext cx="1406" cy="582"/>
            </a:xfrm>
            <a:prstGeom prst="rect">
              <a:avLst/>
            </a:prstGeom>
            <a:noFill/>
            <a:ln w="9525">
              <a:noFill/>
              <a:miter lim="800000"/>
              <a:headEnd/>
              <a:tailEnd/>
            </a:ln>
          </p:spPr>
        </p:pic>
        <p:sp>
          <p:nvSpPr>
            <p:cNvPr id="41996" name="Text Box 10"/>
            <p:cNvSpPr txBox="1">
              <a:spLocks noChangeArrowheads="1"/>
            </p:cNvSpPr>
            <p:nvPr/>
          </p:nvSpPr>
          <p:spPr bwMode="auto">
            <a:xfrm>
              <a:off x="324" y="3706"/>
              <a:ext cx="1724" cy="404"/>
            </a:xfrm>
            <a:prstGeom prst="rect">
              <a:avLst/>
            </a:prstGeom>
            <a:noFill/>
            <a:ln w="9525">
              <a:noFill/>
              <a:miter lim="800000"/>
              <a:headEnd/>
              <a:tailEnd/>
            </a:ln>
          </p:spPr>
          <p:txBody>
            <a:bodyPr wrap="none">
              <a:spAutoFit/>
            </a:bodyPr>
            <a:lstStyle/>
            <a:p>
              <a:pPr>
                <a:defRPr/>
              </a:pPr>
              <a:r>
                <a:rPr lang="de-DE" sz="1800" dirty="0">
                  <a:solidFill>
                    <a:schemeClr val="accent6">
                      <a:lumMod val="75000"/>
                    </a:schemeClr>
                  </a:solidFill>
                </a:rPr>
                <a:t>University </a:t>
              </a:r>
              <a:r>
                <a:rPr lang="de-DE" sz="1800" dirty="0" err="1">
                  <a:solidFill>
                    <a:schemeClr val="accent6">
                      <a:lumMod val="75000"/>
                    </a:schemeClr>
                  </a:solidFill>
                </a:rPr>
                <a:t>of</a:t>
              </a:r>
              <a:r>
                <a:rPr lang="de-DE" sz="1800" dirty="0">
                  <a:solidFill>
                    <a:schemeClr val="accent6">
                      <a:lumMod val="75000"/>
                    </a:schemeClr>
                  </a:solidFill>
                </a:rPr>
                <a:t> Vienna, </a:t>
              </a:r>
            </a:p>
            <a:p>
              <a:pPr>
                <a:defRPr/>
              </a:pPr>
              <a:r>
                <a:rPr lang="de-DE" sz="1800" dirty="0">
                  <a:solidFill>
                    <a:schemeClr val="accent6">
                      <a:lumMod val="75000"/>
                    </a:schemeClr>
                  </a:solidFill>
                </a:rPr>
                <a:t>Institute </a:t>
              </a:r>
              <a:r>
                <a:rPr lang="de-DE" sz="1800" dirty="0" err="1">
                  <a:solidFill>
                    <a:schemeClr val="accent6">
                      <a:lumMod val="75000"/>
                    </a:schemeClr>
                  </a:solidFill>
                </a:rPr>
                <a:t>for</a:t>
              </a:r>
              <a:r>
                <a:rPr lang="de-DE" sz="1800" dirty="0">
                  <a:solidFill>
                    <a:schemeClr val="accent6">
                      <a:lumMod val="75000"/>
                    </a:schemeClr>
                  </a:solidFill>
                </a:rPr>
                <a:t> </a:t>
              </a:r>
              <a:r>
                <a:rPr lang="de-DE" sz="1800" dirty="0" err="1">
                  <a:solidFill>
                    <a:schemeClr val="accent6">
                      <a:lumMod val="75000"/>
                    </a:schemeClr>
                  </a:solidFill>
                </a:rPr>
                <a:t>Reproduction</a:t>
              </a:r>
              <a:endParaRPr lang="de-DE" sz="1800" dirty="0">
                <a:solidFill>
                  <a:schemeClr val="accent6">
                    <a:lumMod val="75000"/>
                  </a:schemeClr>
                </a:solidFill>
              </a:endParaRPr>
            </a:p>
          </p:txBody>
        </p:sp>
      </p:grpSp>
      <p:grpSp>
        <p:nvGrpSpPr>
          <p:cNvPr id="806916" name="Group 11"/>
          <p:cNvGrpSpPr>
            <a:grpSpLocks/>
          </p:cNvGrpSpPr>
          <p:nvPr/>
        </p:nvGrpSpPr>
        <p:grpSpPr bwMode="auto">
          <a:xfrm>
            <a:off x="6372225" y="3881438"/>
            <a:ext cx="2317750" cy="2860675"/>
            <a:chOff x="3424" y="2205"/>
            <a:chExt cx="1460" cy="1802"/>
          </a:xfrm>
        </p:grpSpPr>
        <p:pic>
          <p:nvPicPr>
            <p:cNvPr id="806921" name="Picture 12" descr="Logo Uni Murcia"/>
            <p:cNvPicPr>
              <a:picLocks noChangeAspect="1" noChangeArrowheads="1"/>
            </p:cNvPicPr>
            <p:nvPr/>
          </p:nvPicPr>
          <p:blipFill>
            <a:blip r:embed="rId6"/>
            <a:srcRect/>
            <a:stretch>
              <a:fillRect/>
            </a:stretch>
          </p:blipFill>
          <p:spPr bwMode="auto">
            <a:xfrm>
              <a:off x="3515" y="2205"/>
              <a:ext cx="1270" cy="1264"/>
            </a:xfrm>
            <a:prstGeom prst="rect">
              <a:avLst/>
            </a:prstGeom>
            <a:noFill/>
            <a:ln w="9525">
              <a:noFill/>
              <a:miter lim="800000"/>
              <a:headEnd/>
              <a:tailEnd/>
            </a:ln>
          </p:spPr>
        </p:pic>
        <p:sp>
          <p:nvSpPr>
            <p:cNvPr id="41994" name="Text Box 13"/>
            <p:cNvSpPr txBox="1">
              <a:spLocks noChangeArrowheads="1"/>
            </p:cNvSpPr>
            <p:nvPr/>
          </p:nvSpPr>
          <p:spPr bwMode="auto">
            <a:xfrm>
              <a:off x="3424" y="3430"/>
              <a:ext cx="1460" cy="577"/>
            </a:xfrm>
            <a:prstGeom prst="rect">
              <a:avLst/>
            </a:prstGeom>
            <a:noFill/>
            <a:ln w="9525">
              <a:noFill/>
              <a:miter lim="800000"/>
              <a:headEnd/>
              <a:tailEnd/>
            </a:ln>
          </p:spPr>
          <p:txBody>
            <a:bodyPr wrap="none">
              <a:spAutoFit/>
            </a:bodyPr>
            <a:lstStyle/>
            <a:p>
              <a:pPr>
                <a:defRPr/>
              </a:pPr>
              <a:r>
                <a:rPr lang="de-DE" sz="1800" dirty="0">
                  <a:solidFill>
                    <a:schemeClr val="accent6">
                      <a:lumMod val="75000"/>
                    </a:schemeClr>
                  </a:solidFill>
                </a:rPr>
                <a:t>University </a:t>
              </a:r>
              <a:r>
                <a:rPr lang="de-DE" sz="1800" dirty="0" err="1">
                  <a:solidFill>
                    <a:schemeClr val="accent6">
                      <a:lumMod val="75000"/>
                    </a:schemeClr>
                  </a:solidFill>
                </a:rPr>
                <a:t>of</a:t>
              </a:r>
              <a:r>
                <a:rPr lang="de-DE" sz="1800" dirty="0">
                  <a:solidFill>
                    <a:schemeClr val="accent6">
                      <a:lumMod val="75000"/>
                    </a:schemeClr>
                  </a:solidFill>
                </a:rPr>
                <a:t> Murcia, </a:t>
              </a:r>
            </a:p>
            <a:p>
              <a:pPr>
                <a:defRPr/>
              </a:pPr>
              <a:r>
                <a:rPr lang="de-DE" sz="1800" dirty="0">
                  <a:solidFill>
                    <a:schemeClr val="accent6">
                      <a:lumMod val="75000"/>
                    </a:schemeClr>
                  </a:solidFill>
                </a:rPr>
                <a:t>Department </a:t>
              </a:r>
              <a:r>
                <a:rPr lang="de-DE" sz="1800" dirty="0" err="1">
                  <a:solidFill>
                    <a:schemeClr val="accent6">
                      <a:lumMod val="75000"/>
                    </a:schemeClr>
                  </a:solidFill>
                </a:rPr>
                <a:t>of</a:t>
              </a:r>
              <a:r>
                <a:rPr lang="de-DE" sz="1800" dirty="0">
                  <a:solidFill>
                    <a:schemeClr val="accent6">
                      <a:lumMod val="75000"/>
                    </a:schemeClr>
                  </a:solidFill>
                </a:rPr>
                <a:t> </a:t>
              </a:r>
            </a:p>
            <a:p>
              <a:pPr>
                <a:defRPr/>
              </a:pPr>
              <a:r>
                <a:rPr lang="de-DE" sz="1800" dirty="0" err="1">
                  <a:solidFill>
                    <a:schemeClr val="accent6">
                      <a:lumMod val="75000"/>
                    </a:schemeClr>
                  </a:solidFill>
                </a:rPr>
                <a:t>Reproduction</a:t>
              </a:r>
              <a:endParaRPr lang="de-DE" sz="1800" dirty="0">
                <a:solidFill>
                  <a:schemeClr val="accent6">
                    <a:lumMod val="75000"/>
                  </a:schemeClr>
                </a:solidFill>
              </a:endParaRPr>
            </a:p>
          </p:txBody>
        </p:sp>
      </p:grpSp>
      <p:sp>
        <p:nvSpPr>
          <p:cNvPr id="41989" name="Rectangle 14"/>
          <p:cNvSpPr>
            <a:spLocks noGrp="1" noChangeArrowheads="1"/>
          </p:cNvSpPr>
          <p:nvPr>
            <p:ph type="title"/>
          </p:nvPr>
        </p:nvSpPr>
        <p:spPr>
          <a:xfrm>
            <a:off x="395288" y="476250"/>
            <a:ext cx="7489825" cy="523875"/>
          </a:xfrm>
        </p:spPr>
        <p:txBody>
          <a:bodyPr anchor="t"/>
          <a:lstStyle/>
          <a:p>
            <a:pPr eaLnBrk="1" hangingPunct="1">
              <a:defRPr/>
            </a:pPr>
            <a:r>
              <a:rPr smtClean="0">
                <a:solidFill>
                  <a:schemeClr val="accent6">
                    <a:lumMod val="75000"/>
                  </a:schemeClr>
                </a:solidFill>
              </a:rPr>
              <a:t>Research </a:t>
            </a:r>
            <a:r>
              <a:rPr err="1" smtClean="0">
                <a:solidFill>
                  <a:schemeClr val="accent6">
                    <a:lumMod val="75000"/>
                  </a:schemeClr>
                </a:solidFill>
              </a:rPr>
              <a:t>Cooperations</a:t>
            </a:r>
            <a:endParaRPr smtClean="0">
              <a:solidFill>
                <a:schemeClr val="accent6">
                  <a:lumMod val="75000"/>
                </a:schemeClr>
              </a:solidFill>
            </a:endParaRPr>
          </a:p>
        </p:txBody>
      </p:sp>
      <p:grpSp>
        <p:nvGrpSpPr>
          <p:cNvPr id="806918" name="Group 18"/>
          <p:cNvGrpSpPr>
            <a:grpSpLocks/>
          </p:cNvGrpSpPr>
          <p:nvPr/>
        </p:nvGrpSpPr>
        <p:grpSpPr bwMode="auto">
          <a:xfrm>
            <a:off x="3348038" y="2924175"/>
            <a:ext cx="2555875" cy="2370138"/>
            <a:chOff x="2109" y="1842"/>
            <a:chExt cx="1610" cy="1493"/>
          </a:xfrm>
        </p:grpSpPr>
        <p:pic>
          <p:nvPicPr>
            <p:cNvPr id="806919" name="Picture 15" descr="Ufrgs"/>
            <p:cNvPicPr>
              <a:picLocks noChangeAspect="1" noChangeArrowheads="1"/>
            </p:cNvPicPr>
            <p:nvPr/>
          </p:nvPicPr>
          <p:blipFill>
            <a:blip r:embed="rId7"/>
            <a:srcRect/>
            <a:stretch>
              <a:fillRect/>
            </a:stretch>
          </p:blipFill>
          <p:spPr bwMode="auto">
            <a:xfrm>
              <a:off x="2154" y="1842"/>
              <a:ext cx="1378" cy="1045"/>
            </a:xfrm>
            <a:prstGeom prst="rect">
              <a:avLst/>
            </a:prstGeom>
            <a:noFill/>
            <a:ln w="9525">
              <a:noFill/>
              <a:miter lim="800000"/>
              <a:headEnd/>
              <a:tailEnd/>
            </a:ln>
          </p:spPr>
        </p:pic>
        <p:sp>
          <p:nvSpPr>
            <p:cNvPr id="41992" name="Text Box 16"/>
            <p:cNvSpPr txBox="1">
              <a:spLocks noChangeArrowheads="1"/>
            </p:cNvSpPr>
            <p:nvPr/>
          </p:nvSpPr>
          <p:spPr bwMode="auto">
            <a:xfrm>
              <a:off x="2109" y="2931"/>
              <a:ext cx="1610" cy="404"/>
            </a:xfrm>
            <a:prstGeom prst="rect">
              <a:avLst/>
            </a:prstGeom>
            <a:noFill/>
            <a:ln w="9525">
              <a:noFill/>
              <a:miter lim="800000"/>
              <a:headEnd/>
              <a:tailEnd/>
            </a:ln>
          </p:spPr>
          <p:txBody>
            <a:bodyPr>
              <a:spAutoFit/>
            </a:bodyPr>
            <a:lstStyle/>
            <a:p>
              <a:pPr>
                <a:spcBef>
                  <a:spcPct val="50000"/>
                </a:spcBef>
                <a:defRPr/>
              </a:pPr>
              <a:r>
                <a:rPr lang="de-DE" sz="1800" dirty="0">
                  <a:solidFill>
                    <a:schemeClr val="accent6">
                      <a:lumMod val="75000"/>
                    </a:schemeClr>
                  </a:solidFill>
                </a:rPr>
                <a:t>Federal University </a:t>
              </a:r>
              <a:r>
                <a:rPr lang="de-DE" sz="1800" dirty="0" err="1">
                  <a:solidFill>
                    <a:schemeClr val="accent6">
                      <a:lumMod val="75000"/>
                    </a:schemeClr>
                  </a:solidFill>
                </a:rPr>
                <a:t>of</a:t>
              </a:r>
              <a:r>
                <a:rPr lang="de-DE" sz="1800" dirty="0">
                  <a:solidFill>
                    <a:schemeClr val="accent6">
                      <a:lumMod val="75000"/>
                    </a:schemeClr>
                  </a:solidFill>
                </a:rPr>
                <a:t> Rio Grande do Sul </a:t>
              </a:r>
            </a:p>
          </p:txBody>
        </p:sp>
      </p:grpSp>
    </p:spTree>
    <p:extLst>
      <p:ext uri="{BB962C8B-B14F-4D97-AF65-F5344CB8AC3E}">
        <p14:creationId xmlns:p14="http://schemas.microsoft.com/office/powerpoint/2010/main" xmlns="" val="2107665377"/>
      </p:ext>
    </p:extLst>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331640" y="2897361"/>
            <a:ext cx="6694487" cy="1755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lang="de-DE" sz="3200" baseline="0">
                <a:solidFill>
                  <a:srgbClr val="002060"/>
                </a:solidFill>
                <a:latin typeface="+mj-lt"/>
                <a:ea typeface="+mj-ea"/>
                <a:cs typeface="+mj-cs"/>
              </a:defRPr>
            </a:lvl1pPr>
            <a:lvl2pPr algn="l" rtl="0" eaLnBrk="1" fontAlgn="base" hangingPunct="1">
              <a:spcBef>
                <a:spcPct val="0"/>
              </a:spcBef>
              <a:spcAft>
                <a:spcPct val="0"/>
              </a:spcAft>
              <a:defRPr sz="2800">
                <a:solidFill>
                  <a:srgbClr val="002060"/>
                </a:solidFill>
                <a:latin typeface="Arial Black" pitchFamily="34" charset="0"/>
                <a:ea typeface="ＭＳ Ｐゴシック" pitchFamily="34" charset="-128"/>
              </a:defRPr>
            </a:lvl2pPr>
            <a:lvl3pPr algn="l" rtl="0" eaLnBrk="1" fontAlgn="base" hangingPunct="1">
              <a:spcBef>
                <a:spcPct val="0"/>
              </a:spcBef>
              <a:spcAft>
                <a:spcPct val="0"/>
              </a:spcAft>
              <a:defRPr sz="2800">
                <a:solidFill>
                  <a:srgbClr val="002060"/>
                </a:solidFill>
                <a:latin typeface="Arial Black" pitchFamily="34" charset="0"/>
                <a:ea typeface="ＭＳ Ｐゴシック" pitchFamily="34" charset="-128"/>
              </a:defRPr>
            </a:lvl3pPr>
            <a:lvl4pPr algn="l" rtl="0" eaLnBrk="1" fontAlgn="base" hangingPunct="1">
              <a:spcBef>
                <a:spcPct val="0"/>
              </a:spcBef>
              <a:spcAft>
                <a:spcPct val="0"/>
              </a:spcAft>
              <a:defRPr sz="2800">
                <a:solidFill>
                  <a:srgbClr val="002060"/>
                </a:solidFill>
                <a:latin typeface="Arial Black" pitchFamily="34" charset="0"/>
                <a:ea typeface="ＭＳ Ｐゴシック" pitchFamily="34" charset="-128"/>
              </a:defRPr>
            </a:lvl4pPr>
            <a:lvl5pPr algn="l" rtl="0" eaLnBrk="1" fontAlgn="base" hangingPunct="1">
              <a:spcBef>
                <a:spcPct val="0"/>
              </a:spcBef>
              <a:spcAft>
                <a:spcPct val="0"/>
              </a:spcAft>
              <a:defRPr sz="2800">
                <a:solidFill>
                  <a:srgbClr val="002060"/>
                </a:solidFill>
                <a:latin typeface="Arial Black" pitchFamily="34" charset="0"/>
                <a:ea typeface="ＭＳ Ｐゴシック" pitchFamily="34" charset="-128"/>
              </a:defRPr>
            </a:lvl5pPr>
            <a:lvl6pPr marL="457200" algn="l" rtl="0" eaLnBrk="1" fontAlgn="base" hangingPunct="1">
              <a:spcBef>
                <a:spcPct val="0"/>
              </a:spcBef>
              <a:spcAft>
                <a:spcPct val="0"/>
              </a:spcAft>
              <a:defRPr sz="2200">
                <a:solidFill>
                  <a:schemeClr val="tx1"/>
                </a:solidFill>
                <a:latin typeface="Arial Black" pitchFamily="34" charset="0"/>
                <a:ea typeface="ＭＳ Ｐゴシック" pitchFamily="34" charset="-128"/>
              </a:defRPr>
            </a:lvl6pPr>
            <a:lvl7pPr marL="914400" algn="l" rtl="0" eaLnBrk="1" fontAlgn="base" hangingPunct="1">
              <a:spcBef>
                <a:spcPct val="0"/>
              </a:spcBef>
              <a:spcAft>
                <a:spcPct val="0"/>
              </a:spcAft>
              <a:defRPr sz="2200">
                <a:solidFill>
                  <a:schemeClr val="tx1"/>
                </a:solidFill>
                <a:latin typeface="Arial Black" pitchFamily="34" charset="0"/>
                <a:ea typeface="ＭＳ Ｐゴシック" pitchFamily="34" charset="-128"/>
              </a:defRPr>
            </a:lvl7pPr>
            <a:lvl8pPr marL="1371600" algn="l" rtl="0" eaLnBrk="1" fontAlgn="base" hangingPunct="1">
              <a:spcBef>
                <a:spcPct val="0"/>
              </a:spcBef>
              <a:spcAft>
                <a:spcPct val="0"/>
              </a:spcAft>
              <a:defRPr sz="2200">
                <a:solidFill>
                  <a:schemeClr val="tx1"/>
                </a:solidFill>
                <a:latin typeface="Arial Black" pitchFamily="34" charset="0"/>
                <a:ea typeface="ＭＳ Ｐゴシック" pitchFamily="34" charset="-128"/>
              </a:defRPr>
            </a:lvl8pPr>
            <a:lvl9pPr marL="1828800" algn="l" rtl="0" eaLnBrk="1" fontAlgn="base" hangingPunct="1">
              <a:spcBef>
                <a:spcPct val="0"/>
              </a:spcBef>
              <a:spcAft>
                <a:spcPct val="0"/>
              </a:spcAft>
              <a:defRPr sz="2200">
                <a:solidFill>
                  <a:schemeClr val="tx1"/>
                </a:solidFill>
                <a:latin typeface="Arial Black" pitchFamily="34" charset="0"/>
                <a:ea typeface="ＭＳ Ｐゴシック" pitchFamily="34" charset="-128"/>
              </a:defRPr>
            </a:lvl9pPr>
          </a:lstStyle>
          <a:p>
            <a:pP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2800" dirty="0" smtClean="0"/>
              <a:t/>
            </a:r>
            <a:br>
              <a:rPr lang="en-US" sz="2800" dirty="0" smtClean="0"/>
            </a:br>
            <a:r>
              <a:rPr lang="en-US" sz="2800" dirty="0" smtClean="0"/>
              <a:t>Canine Artificial Insemination</a:t>
            </a:r>
            <a:r>
              <a:rPr lang="en-US" sz="2400" dirty="0" smtClean="0"/>
              <a:t/>
            </a:r>
            <a:br>
              <a:rPr lang="en-US" sz="2400" dirty="0" smtClean="0"/>
            </a:br>
            <a:r>
              <a:rPr lang="en-US" sz="3400" dirty="0" smtClean="0"/>
              <a:t/>
            </a:r>
            <a:br>
              <a:rPr lang="en-US" sz="3400" dirty="0" smtClean="0"/>
            </a:br>
            <a:r>
              <a:rPr lang="en-US" sz="3400" dirty="0" smtClean="0"/>
              <a:t/>
            </a:r>
            <a:br>
              <a:rPr lang="en-US" sz="3400" dirty="0" smtClean="0"/>
            </a:br>
            <a:r>
              <a:rPr lang="en-US" sz="2400" dirty="0" smtClean="0"/>
              <a:t/>
            </a:r>
            <a:br>
              <a:rPr lang="en-US" sz="2400" dirty="0" smtClean="0"/>
            </a:br>
            <a:endParaRPr lang="en-US" sz="2400" dirty="0" smtClean="0"/>
          </a:p>
        </p:txBody>
      </p:sp>
    </p:spTree>
    <p:extLst>
      <p:ext uri="{BB962C8B-B14F-4D97-AF65-F5344CB8AC3E}">
        <p14:creationId xmlns:p14="http://schemas.microsoft.com/office/powerpoint/2010/main" xmlns="" val="193731846"/>
      </p:ext>
    </p:extLst>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1817440"/>
            <a:ext cx="8352927" cy="5040560"/>
          </a:xfrm>
        </p:spPr>
        <p:txBody>
          <a:bodyPr/>
          <a:lstStyle/>
          <a:p>
            <a:r>
              <a:rPr lang="en-GB" dirty="0"/>
              <a:t>The artificial insemination of dogs is not a new concept. The first reported insemination of a bitch is </a:t>
            </a:r>
            <a:r>
              <a:rPr lang="en-GB" dirty="0" smtClean="0"/>
              <a:t>dated back </a:t>
            </a:r>
            <a:r>
              <a:rPr lang="en-GB" dirty="0"/>
              <a:t>to </a:t>
            </a:r>
            <a:r>
              <a:rPr lang="en-GB" dirty="0" smtClean="0"/>
              <a:t>1780.</a:t>
            </a:r>
          </a:p>
          <a:p>
            <a:endParaRPr lang="de-DE" dirty="0"/>
          </a:p>
          <a:p>
            <a:endParaRPr lang="en-GB" dirty="0" smtClean="0"/>
          </a:p>
          <a:p>
            <a:r>
              <a:rPr lang="en-GB" dirty="0" smtClean="0"/>
              <a:t>Reduces </a:t>
            </a:r>
            <a:r>
              <a:rPr lang="en-GB" dirty="0"/>
              <a:t>the risk of infection which </a:t>
            </a:r>
            <a:r>
              <a:rPr lang="en-GB" dirty="0" smtClean="0"/>
              <a:t>can occur </a:t>
            </a:r>
            <a:r>
              <a:rPr lang="en-GB" dirty="0"/>
              <a:t>with natural mating. Also the </a:t>
            </a:r>
            <a:r>
              <a:rPr lang="en-GB" dirty="0" smtClean="0"/>
              <a:t>risk of </a:t>
            </a:r>
            <a:r>
              <a:rPr lang="en-GB" dirty="0"/>
              <a:t>infections such as Canine Flu </a:t>
            </a:r>
            <a:r>
              <a:rPr lang="en-GB" dirty="0" smtClean="0"/>
              <a:t>during transport </a:t>
            </a:r>
            <a:r>
              <a:rPr lang="en-GB" dirty="0"/>
              <a:t>is eliminated</a:t>
            </a:r>
            <a:r>
              <a:rPr lang="en-GB" dirty="0" smtClean="0"/>
              <a:t>.</a:t>
            </a:r>
          </a:p>
          <a:p>
            <a:pPr marL="0" indent="0">
              <a:buNone/>
            </a:pPr>
            <a:r>
              <a:rPr lang="de-DE" dirty="0"/>
              <a:t/>
            </a:r>
            <a:br>
              <a:rPr lang="de-DE" dirty="0"/>
            </a:br>
            <a:endParaRPr lang="en-GB" dirty="0" smtClean="0"/>
          </a:p>
          <a:p>
            <a:endParaRPr lang="en-GB" dirty="0"/>
          </a:p>
        </p:txBody>
      </p:sp>
      <p:sp>
        <p:nvSpPr>
          <p:cNvPr id="3" name="Titel 2"/>
          <p:cNvSpPr>
            <a:spLocks noGrp="1"/>
          </p:cNvSpPr>
          <p:nvPr>
            <p:ph type="title"/>
          </p:nvPr>
        </p:nvSpPr>
        <p:spPr>
          <a:xfrm>
            <a:off x="395288" y="509252"/>
            <a:ext cx="7489825" cy="523220"/>
          </a:xfrm>
        </p:spPr>
        <p:txBody>
          <a:bodyPr/>
          <a:lstStyle/>
          <a:p>
            <a:r>
              <a:rPr lang="de-DE" dirty="0" err="1" smtClean="0"/>
              <a:t>Canine</a:t>
            </a:r>
            <a:r>
              <a:rPr lang="de-DE" dirty="0" smtClean="0"/>
              <a:t> </a:t>
            </a:r>
            <a:r>
              <a:rPr lang="de-DE" dirty="0" err="1" smtClean="0"/>
              <a:t>Artificial</a:t>
            </a:r>
            <a:r>
              <a:rPr lang="de-DE" dirty="0" smtClean="0"/>
              <a:t> Insemination</a:t>
            </a:r>
            <a:endParaRPr lang="en-GB" dirty="0"/>
          </a:p>
        </p:txBody>
      </p:sp>
    </p:spTree>
    <p:extLst>
      <p:ext uri="{BB962C8B-B14F-4D97-AF65-F5344CB8AC3E}">
        <p14:creationId xmlns:p14="http://schemas.microsoft.com/office/powerpoint/2010/main" xmlns="" val="3358842072"/>
      </p:ext>
    </p:extLst>
  </p:cSld>
  <p:clrMapOvr>
    <a:masterClrMapping/>
  </p:clrMapOvr>
  <p:transition spd="slow">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1124744"/>
            <a:ext cx="8496944" cy="5184576"/>
          </a:xfrm>
        </p:spPr>
        <p:txBody>
          <a:bodyPr/>
          <a:lstStyle/>
          <a:p>
            <a:r>
              <a:rPr lang="en-GB" dirty="0"/>
              <a:t>High success </a:t>
            </a:r>
            <a:r>
              <a:rPr lang="en-GB" dirty="0" smtClean="0"/>
              <a:t>rate:</a:t>
            </a:r>
          </a:p>
          <a:p>
            <a:pPr lvl="1"/>
            <a:r>
              <a:rPr lang="en-GB" dirty="0" smtClean="0"/>
              <a:t>use </a:t>
            </a:r>
            <a:r>
              <a:rPr lang="en-GB" dirty="0"/>
              <a:t>of semen evaluated for </a:t>
            </a:r>
            <a:r>
              <a:rPr lang="en-GB" dirty="0" smtClean="0"/>
              <a:t>fertility</a:t>
            </a:r>
          </a:p>
          <a:p>
            <a:pPr lvl="1"/>
            <a:r>
              <a:rPr lang="en-GB" dirty="0" smtClean="0"/>
              <a:t>improved </a:t>
            </a:r>
            <a:r>
              <a:rPr lang="en-GB" dirty="0"/>
              <a:t>by addition of </a:t>
            </a:r>
            <a:r>
              <a:rPr lang="en-GB" dirty="0" smtClean="0">
                <a:solidFill>
                  <a:schemeClr val="tx1"/>
                </a:solidFill>
              </a:rPr>
              <a:t>extenders</a:t>
            </a:r>
          </a:p>
          <a:p>
            <a:pPr lvl="1"/>
            <a:r>
              <a:rPr lang="en-GB" dirty="0" smtClean="0"/>
              <a:t>because </a:t>
            </a:r>
            <a:r>
              <a:rPr lang="en-GB" dirty="0"/>
              <a:t>of the accurate timing of insemination.</a:t>
            </a:r>
          </a:p>
          <a:p>
            <a:r>
              <a:rPr lang="en-GB" dirty="0"/>
              <a:t>No need for stud or female dog transport and stressful </a:t>
            </a:r>
            <a:r>
              <a:rPr lang="en-GB" dirty="0" smtClean="0"/>
              <a:t>displacements</a:t>
            </a:r>
            <a:endParaRPr lang="en-GB" dirty="0"/>
          </a:p>
          <a:p>
            <a:r>
              <a:rPr lang="en-GB" dirty="0"/>
              <a:t>Fertilization </a:t>
            </a:r>
            <a:r>
              <a:rPr lang="en-GB" dirty="0" smtClean="0"/>
              <a:t>even when:</a:t>
            </a:r>
          </a:p>
          <a:p>
            <a:pPr lvl="1"/>
            <a:r>
              <a:rPr lang="en-GB" dirty="0" smtClean="0"/>
              <a:t>the </a:t>
            </a:r>
            <a:r>
              <a:rPr lang="en-GB" dirty="0"/>
              <a:t>male or the female dog have physical </a:t>
            </a:r>
            <a:r>
              <a:rPr lang="en-GB" dirty="0" smtClean="0"/>
              <a:t>disorders</a:t>
            </a:r>
          </a:p>
          <a:p>
            <a:pPr lvl="1"/>
            <a:r>
              <a:rPr lang="en-GB" dirty="0" smtClean="0"/>
              <a:t>psychological </a:t>
            </a:r>
            <a:r>
              <a:rPr lang="en-GB" dirty="0"/>
              <a:t>or cognitive disorders (inexperience, </a:t>
            </a:r>
            <a:r>
              <a:rPr lang="en-GB" dirty="0" smtClean="0"/>
              <a:t>low sexual </a:t>
            </a:r>
            <a:r>
              <a:rPr lang="en-GB" dirty="0"/>
              <a:t>drive, hierarchy, trauma, fear, etc</a:t>
            </a:r>
            <a:r>
              <a:rPr lang="en-GB" dirty="0" smtClean="0"/>
              <a:t>.)</a:t>
            </a:r>
            <a:endParaRPr lang="en-GB" dirty="0"/>
          </a:p>
          <a:p>
            <a:r>
              <a:rPr lang="en-GB" dirty="0" smtClean="0"/>
              <a:t>One </a:t>
            </a:r>
            <a:r>
              <a:rPr lang="en-GB" dirty="0"/>
              <a:t>ejaculate can be split into </a:t>
            </a:r>
            <a:r>
              <a:rPr lang="en-GB" dirty="0" smtClean="0"/>
              <a:t>multiple semen </a:t>
            </a:r>
            <a:r>
              <a:rPr lang="en-GB" dirty="0"/>
              <a:t>doses for </a:t>
            </a:r>
            <a:r>
              <a:rPr lang="en-GB" dirty="0" smtClean="0"/>
              <a:t>AI</a:t>
            </a:r>
          </a:p>
          <a:p>
            <a:r>
              <a:rPr lang="de-DE" dirty="0" err="1" smtClean="0"/>
              <a:t>Reduce</a:t>
            </a:r>
            <a:r>
              <a:rPr lang="de-DE" dirty="0" smtClean="0"/>
              <a:t> </a:t>
            </a:r>
            <a:r>
              <a:rPr lang="de-DE" dirty="0" err="1" smtClean="0"/>
              <a:t>number</a:t>
            </a:r>
            <a:r>
              <a:rPr lang="de-DE" dirty="0" smtClean="0"/>
              <a:t> </a:t>
            </a:r>
            <a:r>
              <a:rPr lang="de-DE" dirty="0" err="1" smtClean="0"/>
              <a:t>of</a:t>
            </a:r>
            <a:r>
              <a:rPr lang="de-DE" dirty="0" smtClean="0"/>
              <a:t> </a:t>
            </a:r>
            <a:r>
              <a:rPr lang="de-DE" dirty="0" err="1" smtClean="0"/>
              <a:t>males</a:t>
            </a:r>
            <a:r>
              <a:rPr lang="de-DE" dirty="0" smtClean="0"/>
              <a:t> </a:t>
            </a:r>
            <a:r>
              <a:rPr lang="de-DE" dirty="0" err="1" smtClean="0"/>
              <a:t>for</a:t>
            </a:r>
            <a:r>
              <a:rPr lang="de-DE" dirty="0" smtClean="0"/>
              <a:t> </a:t>
            </a:r>
            <a:r>
              <a:rPr lang="de-DE" dirty="0" err="1" smtClean="0"/>
              <a:t>breeding</a:t>
            </a:r>
            <a:r>
              <a:rPr lang="de-DE" dirty="0" smtClean="0"/>
              <a:t> </a:t>
            </a:r>
            <a:r>
              <a:rPr lang="de-DE" dirty="0" err="1" smtClean="0"/>
              <a:t>programs</a:t>
            </a:r>
            <a:endParaRPr lang="en-GB" dirty="0"/>
          </a:p>
          <a:p>
            <a:endParaRPr lang="en-GB" dirty="0"/>
          </a:p>
        </p:txBody>
      </p:sp>
      <p:sp>
        <p:nvSpPr>
          <p:cNvPr id="3" name="Titel 2"/>
          <p:cNvSpPr>
            <a:spLocks noGrp="1"/>
          </p:cNvSpPr>
          <p:nvPr>
            <p:ph type="title"/>
          </p:nvPr>
        </p:nvSpPr>
        <p:spPr>
          <a:xfrm>
            <a:off x="395288" y="509252"/>
            <a:ext cx="7489825" cy="523220"/>
          </a:xfrm>
        </p:spPr>
        <p:txBody>
          <a:bodyPr/>
          <a:lstStyle/>
          <a:p>
            <a:r>
              <a:rPr lang="de-DE" dirty="0" err="1"/>
              <a:t>Canine</a:t>
            </a:r>
            <a:r>
              <a:rPr lang="de-DE" dirty="0"/>
              <a:t> </a:t>
            </a:r>
            <a:r>
              <a:rPr lang="de-DE" dirty="0" err="1"/>
              <a:t>Artificial</a:t>
            </a:r>
            <a:r>
              <a:rPr lang="de-DE" dirty="0"/>
              <a:t> Insemination</a:t>
            </a:r>
            <a:endParaRPr lang="en-GB" dirty="0"/>
          </a:p>
        </p:txBody>
      </p:sp>
    </p:spTree>
    <p:extLst>
      <p:ext uri="{BB962C8B-B14F-4D97-AF65-F5344CB8AC3E}">
        <p14:creationId xmlns:p14="http://schemas.microsoft.com/office/powerpoint/2010/main" xmlns="" val="2521137790"/>
      </p:ext>
    </p:extLst>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556792"/>
            <a:ext cx="8712968" cy="5040560"/>
          </a:xfrm>
        </p:spPr>
        <p:txBody>
          <a:bodyPr/>
          <a:lstStyle/>
          <a:p>
            <a:r>
              <a:rPr lang="en-GB" sz="2800" b="1" dirty="0"/>
              <a:t>Evaluate the semen for the following parameters:</a:t>
            </a:r>
          </a:p>
          <a:p>
            <a:pPr lvl="1"/>
            <a:r>
              <a:rPr lang="en-GB" sz="2800" dirty="0" smtClean="0"/>
              <a:t>Volume</a:t>
            </a:r>
            <a:endParaRPr lang="en-GB" sz="2800" dirty="0"/>
          </a:p>
          <a:p>
            <a:pPr lvl="1"/>
            <a:r>
              <a:rPr lang="en-GB" sz="2800" dirty="0" smtClean="0"/>
              <a:t>Appearance </a:t>
            </a:r>
            <a:r>
              <a:rPr lang="en-GB" sz="2800" dirty="0"/>
              <a:t>(consistency/colour)</a:t>
            </a:r>
          </a:p>
          <a:p>
            <a:pPr lvl="1"/>
            <a:r>
              <a:rPr lang="en-GB" sz="2800" dirty="0" smtClean="0"/>
              <a:t>pH </a:t>
            </a:r>
            <a:r>
              <a:rPr lang="en-GB" sz="2800" dirty="0"/>
              <a:t>value</a:t>
            </a:r>
          </a:p>
          <a:p>
            <a:pPr lvl="1"/>
            <a:r>
              <a:rPr lang="en-GB" sz="2800" dirty="0" smtClean="0"/>
              <a:t>Semen </a:t>
            </a:r>
            <a:r>
              <a:rPr lang="en-GB" sz="2800" dirty="0"/>
              <a:t>concentration</a:t>
            </a:r>
          </a:p>
          <a:p>
            <a:pPr lvl="1"/>
            <a:r>
              <a:rPr lang="en-GB" sz="2800" dirty="0" smtClean="0"/>
              <a:t>Total </a:t>
            </a:r>
            <a:r>
              <a:rPr lang="en-GB" sz="2800" dirty="0"/>
              <a:t>sperm cell count in the ejaculate</a:t>
            </a:r>
          </a:p>
          <a:p>
            <a:pPr lvl="1"/>
            <a:r>
              <a:rPr lang="en-GB" sz="2800" dirty="0" smtClean="0"/>
              <a:t>Motility </a:t>
            </a:r>
            <a:r>
              <a:rPr lang="en-GB" sz="2800" dirty="0"/>
              <a:t>of sperm cells</a:t>
            </a:r>
          </a:p>
          <a:p>
            <a:pPr lvl="1"/>
            <a:r>
              <a:rPr lang="en-GB" sz="2800" dirty="0" smtClean="0"/>
              <a:t>Number </a:t>
            </a:r>
            <a:r>
              <a:rPr lang="en-GB" sz="2800" dirty="0"/>
              <a:t>of morphologically abnormal sperm </a:t>
            </a:r>
            <a:r>
              <a:rPr lang="en-GB" sz="2800" dirty="0" smtClean="0"/>
              <a:t>cells</a:t>
            </a:r>
            <a:endParaRPr lang="en-GB" sz="2800" dirty="0"/>
          </a:p>
        </p:txBody>
      </p:sp>
      <p:sp>
        <p:nvSpPr>
          <p:cNvPr id="3" name="Titel 2"/>
          <p:cNvSpPr>
            <a:spLocks noGrp="1"/>
          </p:cNvSpPr>
          <p:nvPr>
            <p:ph type="title"/>
          </p:nvPr>
        </p:nvSpPr>
        <p:spPr>
          <a:xfrm>
            <a:off x="395288" y="509252"/>
            <a:ext cx="7489825" cy="523220"/>
          </a:xfrm>
        </p:spPr>
        <p:txBody>
          <a:bodyPr/>
          <a:lstStyle/>
          <a:p>
            <a:r>
              <a:rPr lang="de-DE" dirty="0" err="1"/>
              <a:t>Canine</a:t>
            </a:r>
            <a:r>
              <a:rPr lang="de-DE" dirty="0"/>
              <a:t> </a:t>
            </a:r>
            <a:r>
              <a:rPr lang="de-DE" dirty="0" err="1"/>
              <a:t>Artificial</a:t>
            </a:r>
            <a:r>
              <a:rPr lang="de-DE" dirty="0"/>
              <a:t> Insemination</a:t>
            </a:r>
            <a:endParaRPr lang="en-GB" dirty="0"/>
          </a:p>
        </p:txBody>
      </p:sp>
    </p:spTree>
    <p:extLst>
      <p:ext uri="{BB962C8B-B14F-4D97-AF65-F5344CB8AC3E}">
        <p14:creationId xmlns:p14="http://schemas.microsoft.com/office/powerpoint/2010/main" xmlns="" val="1728385050"/>
      </p:ext>
    </p:extLst>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68313" y="44624"/>
            <a:ext cx="8229600" cy="11430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sz="3600" dirty="0">
                <a:solidFill>
                  <a:srgbClr val="0099FF"/>
                </a:solidFill>
              </a:rPr>
              <a:t>Daily Sperm </a:t>
            </a:r>
            <a:r>
              <a:rPr lang="de-DE" sz="3600" dirty="0" err="1">
                <a:solidFill>
                  <a:srgbClr val="0099FF"/>
                </a:solidFill>
              </a:rPr>
              <a:t>Production</a:t>
            </a:r>
            <a:r>
              <a:rPr lang="de-DE" sz="3600" dirty="0">
                <a:solidFill>
                  <a:srgbClr val="0099FF"/>
                </a:solidFill>
              </a:rPr>
              <a:t> vs. Daily Sperm Output</a:t>
            </a:r>
            <a:endParaRPr lang="en-GB" sz="3600" dirty="0">
              <a:solidFill>
                <a:srgbClr val="0099FF"/>
              </a:solidFill>
            </a:endParaRPr>
          </a:p>
        </p:txBody>
      </p:sp>
      <p:sp>
        <p:nvSpPr>
          <p:cNvPr id="67587" name="Rectangle 3"/>
          <p:cNvSpPr>
            <a:spLocks noGrp="1" noChangeArrowheads="1"/>
          </p:cNvSpPr>
          <p:nvPr>
            <p:ph type="body" idx="1"/>
          </p:nvPr>
        </p:nvSpPr>
        <p:spPr bwMode="auto">
          <a:xfrm>
            <a:off x="457200" y="2636838"/>
            <a:ext cx="8229600" cy="3489325"/>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2800" dirty="0"/>
              <a:t>Overuse of male dog</a:t>
            </a:r>
            <a:r>
              <a:rPr lang="en-GB" sz="2800" dirty="0" smtClean="0"/>
              <a:t>?</a:t>
            </a:r>
          </a:p>
          <a:p>
            <a:pPr lvl="1">
              <a:buFontTx/>
              <a:buNone/>
            </a:pPr>
            <a:endParaRPr lang="en-GB" sz="2800" dirty="0" smtClean="0"/>
          </a:p>
          <a:p>
            <a:pPr lvl="1">
              <a:buFontTx/>
              <a:buNone/>
            </a:pPr>
            <a:r>
              <a:rPr lang="en-GB" sz="2800" dirty="0" smtClean="0"/>
              <a:t>	Collect </a:t>
            </a:r>
            <a:r>
              <a:rPr lang="en-GB" sz="2800" dirty="0"/>
              <a:t>once a day, but not every day</a:t>
            </a:r>
          </a:p>
          <a:p>
            <a:pPr lvl="1">
              <a:buFontTx/>
              <a:buNone/>
            </a:pPr>
            <a:r>
              <a:rPr lang="en-GB" sz="2800" dirty="0"/>
              <a:t>		-&gt; every other day for months is o.k.!!</a:t>
            </a:r>
          </a:p>
        </p:txBody>
      </p:sp>
    </p:spTree>
    <p:extLst>
      <p:ext uri="{BB962C8B-B14F-4D97-AF65-F5344CB8AC3E}">
        <p14:creationId xmlns:p14="http://schemas.microsoft.com/office/powerpoint/2010/main" xmlns="" val="12239695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158824" y="116632"/>
            <a:ext cx="8229600" cy="107721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a:t>
            </a:r>
            <a:r>
              <a:rPr lang="en-GB" sz="3200" dirty="0">
                <a:solidFill>
                  <a:srgbClr val="0099FF"/>
                </a:solidFill>
              </a:rPr>
              <a:t> collection and </a:t>
            </a:r>
            <a:r>
              <a:rPr lang="en-GB" sz="3200" dirty="0" smtClean="0">
                <a:solidFill>
                  <a:srgbClr val="0099FF"/>
                </a:solidFill>
              </a:rPr>
              <a:t>semen </a:t>
            </a:r>
            <a:r>
              <a:rPr lang="en-GB" sz="3200" dirty="0">
                <a:solidFill>
                  <a:srgbClr val="0099FF"/>
                </a:solidFill>
              </a:rPr>
              <a:t>preservation</a:t>
            </a:r>
          </a:p>
        </p:txBody>
      </p:sp>
      <p:sp>
        <p:nvSpPr>
          <p:cNvPr id="68611" name="Rectangle 3"/>
          <p:cNvSpPr>
            <a:spLocks noGrp="1" noChangeArrowheads="1"/>
          </p:cNvSpPr>
          <p:nvPr>
            <p:ph type="body" idx="1"/>
          </p:nvPr>
        </p:nvSpPr>
        <p:spPr bwMode="auto">
          <a:xfrm>
            <a:off x="539750" y="1772816"/>
            <a:ext cx="8229600" cy="2304256"/>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a:buFontTx/>
              <a:buNone/>
            </a:pPr>
            <a:r>
              <a:rPr lang="en-GB" sz="2400" dirty="0"/>
              <a:t>If possible always try natural mating first</a:t>
            </a:r>
          </a:p>
          <a:p>
            <a:pPr marL="457200" indent="-457200">
              <a:buFontTx/>
              <a:buNone/>
            </a:pPr>
            <a:r>
              <a:rPr lang="en-GB" sz="2400" dirty="0"/>
              <a:t>	</a:t>
            </a:r>
            <a:r>
              <a:rPr lang="en-GB" dirty="0"/>
              <a:t>Results with good breeding </a:t>
            </a:r>
            <a:r>
              <a:rPr lang="en-GB" dirty="0" smtClean="0"/>
              <a:t>management:</a:t>
            </a:r>
            <a:endParaRPr lang="en-GB" dirty="0"/>
          </a:p>
          <a:p>
            <a:pPr marL="1257300" lvl="2" indent="-342900"/>
            <a:r>
              <a:rPr lang="en-GB" sz="2400" dirty="0"/>
              <a:t>Natural mating 95-100</a:t>
            </a:r>
            <a:r>
              <a:rPr lang="en-GB" sz="2400" dirty="0" smtClean="0"/>
              <a:t>%*</a:t>
            </a:r>
            <a:endParaRPr lang="en-GB" sz="2400" dirty="0"/>
          </a:p>
          <a:p>
            <a:pPr marL="1257300" lvl="2" indent="-342900"/>
            <a:r>
              <a:rPr lang="en-GB" sz="2400" dirty="0"/>
              <a:t>Fresh/chilled semen 70-90%</a:t>
            </a:r>
          </a:p>
          <a:p>
            <a:pPr marL="1257300" lvl="2" indent="-342900"/>
            <a:r>
              <a:rPr lang="en-GB" sz="2400" dirty="0"/>
              <a:t>Frozen semen </a:t>
            </a:r>
            <a:r>
              <a:rPr lang="en-GB" sz="2400" dirty="0" smtClean="0"/>
              <a:t>65-90%</a:t>
            </a:r>
          </a:p>
          <a:p>
            <a:pPr marL="1828800" lvl="4" indent="0">
              <a:buNone/>
            </a:pPr>
            <a:r>
              <a:rPr lang="de-DE" sz="2000" dirty="0" smtClean="0">
                <a:solidFill>
                  <a:schemeClr val="tx1"/>
                </a:solidFill>
              </a:rPr>
              <a:t>*</a:t>
            </a:r>
            <a:r>
              <a:rPr lang="de-DE" sz="2000" dirty="0" err="1" smtClean="0">
                <a:solidFill>
                  <a:schemeClr val="tx1"/>
                </a:solidFill>
              </a:rPr>
              <a:t>depending</a:t>
            </a:r>
            <a:r>
              <a:rPr lang="de-DE" sz="2000" dirty="0" smtClean="0">
                <a:solidFill>
                  <a:schemeClr val="tx1"/>
                </a:solidFill>
              </a:rPr>
              <a:t> on </a:t>
            </a:r>
            <a:r>
              <a:rPr lang="de-DE" sz="2000" dirty="0" err="1" smtClean="0">
                <a:solidFill>
                  <a:schemeClr val="tx1"/>
                </a:solidFill>
              </a:rPr>
              <a:t>the</a:t>
            </a:r>
            <a:r>
              <a:rPr lang="de-DE" sz="2000" dirty="0" smtClean="0">
                <a:solidFill>
                  <a:schemeClr val="tx1"/>
                </a:solidFill>
              </a:rPr>
              <a:t> </a:t>
            </a:r>
            <a:r>
              <a:rPr lang="de-DE" sz="2000" dirty="0" err="1" smtClean="0">
                <a:solidFill>
                  <a:schemeClr val="tx1"/>
                </a:solidFill>
              </a:rPr>
              <a:t>breed</a:t>
            </a:r>
            <a:endParaRPr lang="en-GB" sz="2000" dirty="0">
              <a:solidFill>
                <a:schemeClr val="tx1"/>
              </a:solidFill>
            </a:endParaRPr>
          </a:p>
        </p:txBody>
      </p:sp>
      <p:sp>
        <p:nvSpPr>
          <p:cNvPr id="68612" name="Text Box 4"/>
          <p:cNvSpPr txBox="1">
            <a:spLocks noChangeArrowheads="1"/>
          </p:cNvSpPr>
          <p:nvPr/>
        </p:nvSpPr>
        <p:spPr bwMode="auto">
          <a:xfrm>
            <a:off x="682625" y="4437112"/>
            <a:ext cx="7273925" cy="1655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18000"/>
          <a:lstStyle/>
          <a:p>
            <a:pPr lvl="2">
              <a:lnSpc>
                <a:spcPct val="80000"/>
              </a:lnSpc>
              <a:spcBef>
                <a:spcPct val="20000"/>
              </a:spcBef>
            </a:pPr>
            <a:r>
              <a:rPr lang="en-GB" sz="2400" dirty="0">
                <a:solidFill>
                  <a:srgbClr val="00B050"/>
                </a:solidFill>
              </a:rPr>
              <a:t>AI is indicated:</a:t>
            </a:r>
          </a:p>
          <a:p>
            <a:pPr lvl="2">
              <a:lnSpc>
                <a:spcPct val="80000"/>
              </a:lnSpc>
              <a:spcBef>
                <a:spcPct val="20000"/>
              </a:spcBef>
              <a:buFontTx/>
              <a:buChar char="•"/>
            </a:pPr>
            <a:r>
              <a:rPr lang="en-GB" sz="2400" dirty="0">
                <a:solidFill>
                  <a:srgbClr val="00B050"/>
                </a:solidFill>
              </a:rPr>
              <a:t> when male and female dogs are located in</a:t>
            </a:r>
            <a:br>
              <a:rPr lang="en-GB" sz="2400" dirty="0">
                <a:solidFill>
                  <a:srgbClr val="00B050"/>
                </a:solidFill>
              </a:rPr>
            </a:br>
            <a:r>
              <a:rPr lang="en-GB" sz="2400" dirty="0">
                <a:solidFill>
                  <a:srgbClr val="00B050"/>
                </a:solidFill>
              </a:rPr>
              <a:t>  distant locations</a:t>
            </a:r>
          </a:p>
          <a:p>
            <a:pPr lvl="2">
              <a:lnSpc>
                <a:spcPct val="80000"/>
              </a:lnSpc>
              <a:spcBef>
                <a:spcPct val="20000"/>
              </a:spcBef>
              <a:buFontTx/>
              <a:buChar char="•"/>
            </a:pPr>
            <a:r>
              <a:rPr lang="en-GB" sz="2400" dirty="0">
                <a:solidFill>
                  <a:srgbClr val="00B050"/>
                </a:solidFill>
              </a:rPr>
              <a:t> vaginal anomaly exists</a:t>
            </a:r>
          </a:p>
          <a:p>
            <a:pPr>
              <a:spcBef>
                <a:spcPct val="50000"/>
              </a:spcBef>
            </a:pPr>
            <a:endParaRPr lang="en-GB" sz="2400" dirty="0"/>
          </a:p>
        </p:txBody>
      </p:sp>
    </p:spTree>
    <p:extLst>
      <p:ext uri="{BB962C8B-B14F-4D97-AF65-F5344CB8AC3E}">
        <p14:creationId xmlns:p14="http://schemas.microsoft.com/office/powerpoint/2010/main" xmlns="" val="13085497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body" idx="1"/>
          </p:nvPr>
        </p:nvSpPr>
        <p:spPr bwMode="auto">
          <a:xfrm>
            <a:off x="611560" y="1844824"/>
            <a:ext cx="7652965" cy="432048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2"/>
            <a:r>
              <a:rPr lang="en-GB" sz="2400" dirty="0" smtClean="0">
                <a:solidFill>
                  <a:srgbClr val="000000"/>
                </a:solidFill>
              </a:rPr>
              <a:t>Indications for semen collection:</a:t>
            </a:r>
            <a:endParaRPr lang="en-GB" sz="2400" dirty="0">
              <a:solidFill>
                <a:srgbClr val="000000"/>
              </a:solidFill>
            </a:endParaRPr>
          </a:p>
          <a:p>
            <a:pPr lvl="3"/>
            <a:r>
              <a:rPr lang="en-GB" sz="2400" dirty="0">
                <a:solidFill>
                  <a:srgbClr val="000000"/>
                </a:solidFill>
              </a:rPr>
              <a:t>Diagnostic purposes:</a:t>
            </a:r>
          </a:p>
          <a:p>
            <a:pPr lvl="4"/>
            <a:r>
              <a:rPr lang="en-GB" sz="2400" dirty="0">
                <a:solidFill>
                  <a:srgbClr val="000000"/>
                </a:solidFill>
              </a:rPr>
              <a:t>Older males (&gt; 12 years of age)</a:t>
            </a:r>
          </a:p>
          <a:p>
            <a:pPr lvl="4"/>
            <a:r>
              <a:rPr lang="en-GB" sz="2400" dirty="0">
                <a:solidFill>
                  <a:srgbClr val="000000"/>
                </a:solidFill>
              </a:rPr>
              <a:t>Males that have not been used for breeding for several years</a:t>
            </a:r>
          </a:p>
          <a:p>
            <a:pPr lvl="4"/>
            <a:r>
              <a:rPr lang="en-GB" sz="2400" dirty="0">
                <a:solidFill>
                  <a:srgbClr val="000000"/>
                </a:solidFill>
              </a:rPr>
              <a:t>Males that have a history of infertile </a:t>
            </a:r>
            <a:r>
              <a:rPr lang="en-GB" sz="2400" dirty="0" err="1">
                <a:solidFill>
                  <a:srgbClr val="000000"/>
                </a:solidFill>
              </a:rPr>
              <a:t>breedings</a:t>
            </a:r>
            <a:r>
              <a:rPr lang="en-GB" sz="2400" dirty="0">
                <a:solidFill>
                  <a:srgbClr val="000000"/>
                </a:solidFill>
              </a:rPr>
              <a:t> or small litter sizes</a:t>
            </a:r>
          </a:p>
          <a:p>
            <a:pPr lvl="4"/>
            <a:r>
              <a:rPr lang="en-GB" sz="2400" dirty="0">
                <a:solidFill>
                  <a:srgbClr val="000000"/>
                </a:solidFill>
              </a:rPr>
              <a:t>Males with abnormal </a:t>
            </a:r>
            <a:r>
              <a:rPr lang="en-GB" sz="2400" dirty="0" err="1">
                <a:solidFill>
                  <a:srgbClr val="000000"/>
                </a:solidFill>
              </a:rPr>
              <a:t>preputial</a:t>
            </a:r>
            <a:r>
              <a:rPr lang="en-GB" sz="2400" dirty="0">
                <a:solidFill>
                  <a:srgbClr val="000000"/>
                </a:solidFill>
              </a:rPr>
              <a:t> discharge, </a:t>
            </a:r>
            <a:r>
              <a:rPr lang="en-GB" sz="2400" dirty="0" err="1">
                <a:solidFill>
                  <a:srgbClr val="000000"/>
                </a:solidFill>
              </a:rPr>
              <a:t>hematuria</a:t>
            </a:r>
            <a:r>
              <a:rPr lang="en-GB" sz="2400" dirty="0">
                <a:solidFill>
                  <a:srgbClr val="000000"/>
                </a:solidFill>
              </a:rPr>
              <a:t>, </a:t>
            </a:r>
            <a:r>
              <a:rPr lang="en-GB" sz="2400" dirty="0" err="1">
                <a:solidFill>
                  <a:srgbClr val="000000"/>
                </a:solidFill>
              </a:rPr>
              <a:t>hemospermia</a:t>
            </a:r>
            <a:r>
              <a:rPr lang="en-GB" sz="2400" dirty="0">
                <a:solidFill>
                  <a:srgbClr val="000000"/>
                </a:solidFill>
              </a:rPr>
              <a:t> or other evidence of prostatic disease</a:t>
            </a:r>
          </a:p>
        </p:txBody>
      </p:sp>
      <p:sp>
        <p:nvSpPr>
          <p:cNvPr id="72709" name="Rectangle 5"/>
          <p:cNvSpPr>
            <a:spLocks noGrp="1" noChangeArrowheads="1"/>
          </p:cNvSpPr>
          <p:nvPr>
            <p:ph type="title"/>
          </p:nvPr>
        </p:nvSpPr>
        <p:spPr bwMode="auto">
          <a:xfrm>
            <a:off x="457200" y="260648"/>
            <a:ext cx="8229600" cy="11430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 collection and semen preservation</a:t>
            </a:r>
          </a:p>
        </p:txBody>
      </p:sp>
    </p:spTree>
    <p:extLst>
      <p:ext uri="{BB962C8B-B14F-4D97-AF65-F5344CB8AC3E}">
        <p14:creationId xmlns:p14="http://schemas.microsoft.com/office/powerpoint/2010/main" xmlns="" val="5820185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bwMode="auto">
          <a:xfrm>
            <a:off x="-612576" y="1700808"/>
            <a:ext cx="6840760" cy="4968552"/>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2">
              <a:lnSpc>
                <a:spcPct val="90000"/>
              </a:lnSpc>
            </a:pPr>
            <a:r>
              <a:rPr lang="en-GB" sz="2400" b="1" dirty="0">
                <a:solidFill>
                  <a:srgbClr val="0099FF"/>
                </a:solidFill>
              </a:rPr>
              <a:t>Semen collection:</a:t>
            </a:r>
          </a:p>
          <a:p>
            <a:pPr lvl="3">
              <a:lnSpc>
                <a:spcPct val="90000"/>
              </a:lnSpc>
              <a:buFont typeface="Wingdings" pitchFamily="2" charset="2"/>
              <a:buChar char="Ø"/>
            </a:pPr>
            <a:r>
              <a:rPr lang="en-GB" sz="2400" dirty="0">
                <a:solidFill>
                  <a:srgbClr val="000000"/>
                </a:solidFill>
              </a:rPr>
              <a:t>Collect the semen using an oestrus bitch if possible (increases libido and ejaculation quality)</a:t>
            </a:r>
          </a:p>
          <a:p>
            <a:pPr lvl="3">
              <a:lnSpc>
                <a:spcPct val="90000"/>
              </a:lnSpc>
              <a:buFont typeface="Wingdings" pitchFamily="2" charset="2"/>
              <a:buChar char="Ø"/>
            </a:pPr>
            <a:r>
              <a:rPr lang="en-GB" sz="2400" dirty="0">
                <a:solidFill>
                  <a:srgbClr val="000000"/>
                </a:solidFill>
              </a:rPr>
              <a:t>Teaser bitch</a:t>
            </a:r>
          </a:p>
          <a:p>
            <a:pPr lvl="3">
              <a:lnSpc>
                <a:spcPct val="90000"/>
              </a:lnSpc>
              <a:buFont typeface="Wingdings" pitchFamily="2" charset="2"/>
              <a:buChar char="Ø"/>
            </a:pPr>
            <a:r>
              <a:rPr lang="en-GB" sz="2400" dirty="0">
                <a:solidFill>
                  <a:srgbClr val="000000"/>
                </a:solidFill>
              </a:rPr>
              <a:t>Bitch in anoestrus</a:t>
            </a:r>
          </a:p>
          <a:p>
            <a:pPr lvl="3">
              <a:lnSpc>
                <a:spcPct val="90000"/>
              </a:lnSpc>
              <a:buFont typeface="Wingdings" pitchFamily="2" charset="2"/>
              <a:buChar char="Ø"/>
            </a:pPr>
            <a:r>
              <a:rPr lang="en-GB" sz="2400" dirty="0">
                <a:solidFill>
                  <a:srgbClr val="000000"/>
                </a:solidFill>
              </a:rPr>
              <a:t>Pheromone cotton swab (from a female in heat, stored in fridge)</a:t>
            </a:r>
          </a:p>
          <a:p>
            <a:pPr lvl="3">
              <a:lnSpc>
                <a:spcPct val="90000"/>
              </a:lnSpc>
              <a:buFont typeface="Wingdings" pitchFamily="2" charset="2"/>
              <a:buChar char="Ø"/>
            </a:pPr>
            <a:r>
              <a:rPr lang="en-GB" sz="2400" dirty="0">
                <a:solidFill>
                  <a:srgbClr val="000000"/>
                </a:solidFill>
              </a:rPr>
              <a:t>Play</a:t>
            </a:r>
          </a:p>
          <a:p>
            <a:pPr lvl="3">
              <a:lnSpc>
                <a:spcPct val="90000"/>
              </a:lnSpc>
              <a:buFont typeface="Wingdings" pitchFamily="2" charset="2"/>
              <a:buChar char="Ø"/>
            </a:pPr>
            <a:r>
              <a:rPr lang="en-GB" sz="2400" dirty="0">
                <a:solidFill>
                  <a:srgbClr val="000000"/>
                </a:solidFill>
              </a:rPr>
              <a:t>Quiet room</a:t>
            </a:r>
          </a:p>
          <a:p>
            <a:pPr lvl="3">
              <a:lnSpc>
                <a:spcPct val="90000"/>
              </a:lnSpc>
              <a:buFont typeface="Wingdings" pitchFamily="2" charset="2"/>
              <a:buChar char="Ø"/>
            </a:pPr>
            <a:r>
              <a:rPr lang="en-GB" sz="2400" dirty="0">
                <a:solidFill>
                  <a:srgbClr val="000000"/>
                </a:solidFill>
              </a:rPr>
              <a:t>Effect of the owner</a:t>
            </a:r>
          </a:p>
          <a:p>
            <a:pPr lvl="3">
              <a:lnSpc>
                <a:spcPct val="90000"/>
              </a:lnSpc>
              <a:buFont typeface="Wingdings" pitchFamily="2" charset="2"/>
              <a:buNone/>
            </a:pPr>
            <a:endParaRPr lang="en-GB" sz="2400" dirty="0">
              <a:solidFill>
                <a:srgbClr val="000000"/>
              </a:solidFill>
            </a:endParaRPr>
          </a:p>
        </p:txBody>
      </p:sp>
      <p:sp>
        <p:nvSpPr>
          <p:cNvPr id="74755" name="Rectangle 3"/>
          <p:cNvSpPr>
            <a:spLocks noGrp="1" noChangeArrowheads="1"/>
          </p:cNvSpPr>
          <p:nvPr>
            <p:ph type="title"/>
          </p:nvPr>
        </p:nvSpPr>
        <p:spPr bwMode="auto">
          <a:xfrm>
            <a:off x="457200" y="260648"/>
            <a:ext cx="8229600" cy="11430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 collection and semen preservation</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99150" y="3782913"/>
            <a:ext cx="2921000" cy="223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08346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86388" y="1268413"/>
            <a:ext cx="3073400" cy="2579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5778" name="Rectangle 2"/>
          <p:cNvSpPr>
            <a:spLocks noGrp="1" noChangeArrowheads="1"/>
          </p:cNvSpPr>
          <p:nvPr>
            <p:ph type="body" idx="1"/>
          </p:nvPr>
        </p:nvSpPr>
        <p:spPr bwMode="auto">
          <a:xfrm>
            <a:off x="-612775" y="1268414"/>
            <a:ext cx="6120879" cy="5544194"/>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2"/>
            <a:r>
              <a:rPr lang="en-GB" b="1" dirty="0">
                <a:solidFill>
                  <a:srgbClr val="0099FF"/>
                </a:solidFill>
              </a:rPr>
              <a:t>Materials:</a:t>
            </a:r>
          </a:p>
          <a:p>
            <a:pPr lvl="3">
              <a:buFont typeface="Wingdings" pitchFamily="2" charset="2"/>
              <a:buChar char="Ø"/>
            </a:pPr>
            <a:r>
              <a:rPr lang="en-GB" sz="2000" dirty="0">
                <a:solidFill>
                  <a:srgbClr val="000000"/>
                </a:solidFill>
              </a:rPr>
              <a:t>Centrifuge tubes or specimen cups</a:t>
            </a:r>
          </a:p>
          <a:p>
            <a:pPr lvl="4">
              <a:buFontTx/>
              <a:buChar char="-"/>
            </a:pPr>
            <a:r>
              <a:rPr lang="en-GB" sz="2000" dirty="0">
                <a:solidFill>
                  <a:srgbClr val="000000"/>
                </a:solidFill>
              </a:rPr>
              <a:t>Always try to separate the 3 fractions:</a:t>
            </a:r>
          </a:p>
          <a:p>
            <a:pPr lvl="4">
              <a:buFontTx/>
              <a:buChar char="-"/>
            </a:pPr>
            <a:r>
              <a:rPr lang="en-GB" sz="2000" dirty="0">
                <a:solidFill>
                  <a:srgbClr val="000000"/>
                </a:solidFill>
              </a:rPr>
              <a:t>1</a:t>
            </a:r>
            <a:r>
              <a:rPr lang="en-GB" sz="2000" baseline="30000" dirty="0">
                <a:solidFill>
                  <a:srgbClr val="000000"/>
                </a:solidFill>
              </a:rPr>
              <a:t>st</a:t>
            </a:r>
            <a:r>
              <a:rPr lang="en-GB" sz="2000" dirty="0">
                <a:solidFill>
                  <a:srgbClr val="000000"/>
                </a:solidFill>
              </a:rPr>
              <a:t> prostatic (passive) – normally transparent</a:t>
            </a:r>
          </a:p>
          <a:p>
            <a:pPr lvl="4">
              <a:buFontTx/>
              <a:buChar char="-"/>
            </a:pPr>
            <a:r>
              <a:rPr lang="en-GB" sz="2000" dirty="0">
                <a:solidFill>
                  <a:srgbClr val="000000"/>
                </a:solidFill>
              </a:rPr>
              <a:t>2</a:t>
            </a:r>
            <a:r>
              <a:rPr lang="en-GB" sz="2000" baseline="30000" dirty="0">
                <a:solidFill>
                  <a:srgbClr val="000000"/>
                </a:solidFill>
              </a:rPr>
              <a:t>nd</a:t>
            </a:r>
            <a:r>
              <a:rPr lang="en-GB" sz="2000" dirty="0">
                <a:solidFill>
                  <a:srgbClr val="000000"/>
                </a:solidFill>
              </a:rPr>
              <a:t> spermatic – normally cloudy</a:t>
            </a:r>
          </a:p>
          <a:p>
            <a:pPr lvl="4">
              <a:buFontTx/>
              <a:buChar char="-"/>
            </a:pPr>
            <a:r>
              <a:rPr lang="en-GB" sz="2000" dirty="0">
                <a:solidFill>
                  <a:srgbClr val="000000"/>
                </a:solidFill>
              </a:rPr>
              <a:t>3</a:t>
            </a:r>
            <a:r>
              <a:rPr lang="en-GB" sz="2000" baseline="30000" dirty="0">
                <a:solidFill>
                  <a:srgbClr val="000000"/>
                </a:solidFill>
              </a:rPr>
              <a:t>rd</a:t>
            </a:r>
            <a:r>
              <a:rPr lang="en-GB" sz="2000" dirty="0">
                <a:solidFill>
                  <a:srgbClr val="000000"/>
                </a:solidFill>
              </a:rPr>
              <a:t> prostatic (active) – transparent, high volume</a:t>
            </a:r>
          </a:p>
          <a:p>
            <a:pPr lvl="3">
              <a:buFont typeface="Wingdings" pitchFamily="2" charset="2"/>
              <a:buChar char="Ø"/>
            </a:pPr>
            <a:r>
              <a:rPr lang="en-GB" sz="2000" dirty="0">
                <a:solidFill>
                  <a:srgbClr val="000000"/>
                </a:solidFill>
              </a:rPr>
              <a:t>1</a:t>
            </a:r>
            <a:r>
              <a:rPr lang="en-GB" sz="2000" baseline="30000" dirty="0">
                <a:solidFill>
                  <a:srgbClr val="000000"/>
                </a:solidFill>
              </a:rPr>
              <a:t>st</a:t>
            </a:r>
            <a:r>
              <a:rPr lang="en-GB" sz="2000" dirty="0">
                <a:solidFill>
                  <a:srgbClr val="000000"/>
                </a:solidFill>
              </a:rPr>
              <a:t> / 2</a:t>
            </a:r>
            <a:r>
              <a:rPr lang="en-GB" sz="2000" baseline="30000" dirty="0">
                <a:solidFill>
                  <a:srgbClr val="000000"/>
                </a:solidFill>
              </a:rPr>
              <a:t>nd</a:t>
            </a:r>
            <a:r>
              <a:rPr lang="en-GB" sz="2000" dirty="0">
                <a:solidFill>
                  <a:srgbClr val="000000"/>
                </a:solidFill>
              </a:rPr>
              <a:t> fractions combined when separation not possible but</a:t>
            </a:r>
          </a:p>
          <a:p>
            <a:pPr lvl="4">
              <a:buFontTx/>
              <a:buChar char="-"/>
            </a:pPr>
            <a:r>
              <a:rPr lang="en-GB" sz="2000" dirty="0">
                <a:solidFill>
                  <a:srgbClr val="000000"/>
                </a:solidFill>
              </a:rPr>
              <a:t>Copious 1</a:t>
            </a:r>
            <a:r>
              <a:rPr lang="en-GB" sz="2000" baseline="30000" dirty="0">
                <a:solidFill>
                  <a:srgbClr val="000000"/>
                </a:solidFill>
              </a:rPr>
              <a:t>st</a:t>
            </a:r>
            <a:r>
              <a:rPr lang="en-GB" sz="2000" dirty="0">
                <a:solidFill>
                  <a:srgbClr val="000000"/>
                </a:solidFill>
              </a:rPr>
              <a:t> fraction</a:t>
            </a:r>
          </a:p>
          <a:p>
            <a:pPr lvl="4">
              <a:buFontTx/>
              <a:buChar char="-"/>
            </a:pPr>
            <a:r>
              <a:rPr lang="en-GB" sz="2000" dirty="0">
                <a:solidFill>
                  <a:srgbClr val="000000"/>
                </a:solidFill>
              </a:rPr>
              <a:t>Urine contamination</a:t>
            </a:r>
          </a:p>
          <a:p>
            <a:pPr lvl="3">
              <a:buFont typeface="Wingdings" pitchFamily="2" charset="2"/>
              <a:buChar char="Ø"/>
            </a:pPr>
            <a:r>
              <a:rPr lang="en-GB" sz="2000" dirty="0">
                <a:solidFill>
                  <a:srgbClr val="000000"/>
                </a:solidFill>
              </a:rPr>
              <a:t>3</a:t>
            </a:r>
            <a:r>
              <a:rPr lang="en-GB" sz="2000" baseline="30000" dirty="0">
                <a:solidFill>
                  <a:srgbClr val="000000"/>
                </a:solidFill>
              </a:rPr>
              <a:t>rd</a:t>
            </a:r>
            <a:r>
              <a:rPr lang="en-GB" sz="2000" dirty="0">
                <a:solidFill>
                  <a:srgbClr val="000000"/>
                </a:solidFill>
              </a:rPr>
              <a:t> fraction contamination</a:t>
            </a:r>
          </a:p>
          <a:p>
            <a:pPr lvl="4">
              <a:buFontTx/>
              <a:buNone/>
            </a:pPr>
            <a:endParaRPr lang="en-GB" sz="2000" dirty="0">
              <a:solidFill>
                <a:srgbClr val="000000"/>
              </a:solidFill>
            </a:endParaRPr>
          </a:p>
        </p:txBody>
      </p:sp>
      <p:sp>
        <p:nvSpPr>
          <p:cNvPr id="75779" name="Rectangle 3"/>
          <p:cNvSpPr>
            <a:spLocks noGrp="1" noChangeArrowheads="1"/>
          </p:cNvSpPr>
          <p:nvPr>
            <p:ph type="title"/>
          </p:nvPr>
        </p:nvSpPr>
        <p:spPr bwMode="auto">
          <a:xfrm>
            <a:off x="457200" y="476672"/>
            <a:ext cx="8229600" cy="11430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 collection</a:t>
            </a:r>
          </a:p>
        </p:txBody>
      </p:sp>
    </p:spTree>
    <p:extLst>
      <p:ext uri="{BB962C8B-B14F-4D97-AF65-F5344CB8AC3E}">
        <p14:creationId xmlns:p14="http://schemas.microsoft.com/office/powerpoint/2010/main" xmlns="" val="14772889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2"/>
          <p:cNvSpPr>
            <a:spLocks noGrp="1"/>
          </p:cNvSpPr>
          <p:nvPr>
            <p:ph type="title"/>
          </p:nvPr>
        </p:nvSpPr>
        <p:spPr>
          <a:xfrm>
            <a:off x="395288" y="77788"/>
            <a:ext cx="7489825" cy="954087"/>
          </a:xfrm>
        </p:spPr>
        <p:txBody>
          <a:bodyPr/>
          <a:lstStyle/>
          <a:p>
            <a:pPr eaLnBrk="1" hangingPunct="1"/>
            <a:r>
              <a:rPr smtClean="0"/>
              <a:t>In 1970, Foundation of Minitüb</a:t>
            </a:r>
          </a:p>
        </p:txBody>
      </p:sp>
      <p:pic>
        <p:nvPicPr>
          <p:cNvPr id="19458" name="Picture 3" descr="Eltern"/>
          <p:cNvPicPr>
            <a:picLocks noGrp="1" noChangeAspect="1" noChangeArrowheads="1"/>
          </p:cNvPicPr>
          <p:nvPr>
            <p:ph idx="4294967295"/>
          </p:nvPr>
        </p:nvPicPr>
        <p:blipFill>
          <a:blip r:embed="rId3"/>
          <a:srcRect/>
          <a:stretch>
            <a:fillRect/>
          </a:stretch>
        </p:blipFill>
        <p:spPr>
          <a:xfrm>
            <a:off x="590550" y="1412875"/>
            <a:ext cx="3981450" cy="3305175"/>
          </a:xfrm>
        </p:spPr>
      </p:pic>
      <p:pic>
        <p:nvPicPr>
          <p:cNvPr id="9217" name="Picture 1"/>
          <p:cNvPicPr>
            <a:picLocks noChangeAspect="1" noChangeArrowheads="1"/>
          </p:cNvPicPr>
          <p:nvPr/>
        </p:nvPicPr>
        <p:blipFill>
          <a:blip r:embed="rId4"/>
          <a:srcRect/>
          <a:stretch>
            <a:fillRect/>
          </a:stretch>
        </p:blipFill>
        <p:spPr bwMode="auto">
          <a:xfrm>
            <a:off x="5072066" y="2051361"/>
            <a:ext cx="3197228" cy="4414521"/>
          </a:xfrm>
          <a:prstGeom prst="rect">
            <a:avLst/>
          </a:prstGeom>
          <a:noFill/>
          <a:ln w="9525">
            <a:noFill/>
            <a:miter lim="800000"/>
            <a:headEnd/>
            <a:tailEnd/>
          </a:ln>
          <a:effectLst/>
        </p:spPr>
      </p:pic>
    </p:spTree>
    <p:extLst>
      <p:ext uri="{BB962C8B-B14F-4D97-AF65-F5344CB8AC3E}">
        <p14:creationId xmlns:p14="http://schemas.microsoft.com/office/powerpoint/2010/main" xmlns="" val="710357076"/>
      </p:ext>
    </p:extLst>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bwMode="auto">
          <a:xfrm>
            <a:off x="468313" y="1412776"/>
            <a:ext cx="8229600" cy="41656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2">
              <a:lnSpc>
                <a:spcPct val="90000"/>
              </a:lnSpc>
            </a:pPr>
            <a:r>
              <a:rPr lang="en-GB" sz="2400" b="1" dirty="0">
                <a:solidFill>
                  <a:srgbClr val="FF0000"/>
                </a:solidFill>
              </a:rPr>
              <a:t>Red </a:t>
            </a:r>
            <a:r>
              <a:rPr lang="en-GB" sz="2400" dirty="0">
                <a:solidFill>
                  <a:srgbClr val="FF0000"/>
                </a:solidFill>
              </a:rPr>
              <a:t>funnel </a:t>
            </a:r>
            <a:r>
              <a:rPr lang="en-GB" sz="2400" dirty="0"/>
              <a:t>- first fraction of the ejaculate.</a:t>
            </a:r>
          </a:p>
          <a:p>
            <a:pPr lvl="2">
              <a:lnSpc>
                <a:spcPct val="90000"/>
              </a:lnSpc>
            </a:pPr>
            <a:r>
              <a:rPr lang="en-GB" sz="2400" b="1" dirty="0">
                <a:solidFill>
                  <a:srgbClr val="0000FF"/>
                </a:solidFill>
              </a:rPr>
              <a:t>Blue </a:t>
            </a:r>
            <a:r>
              <a:rPr lang="en-GB" sz="2400" dirty="0">
                <a:solidFill>
                  <a:srgbClr val="0000FF"/>
                </a:solidFill>
              </a:rPr>
              <a:t>funnel</a:t>
            </a:r>
            <a:r>
              <a:rPr lang="en-GB" sz="2400" dirty="0"/>
              <a:t> -  </a:t>
            </a:r>
            <a:r>
              <a:rPr lang="en-GB" sz="2400" b="1" i="1" dirty="0"/>
              <a:t>“Sperm Rich” </a:t>
            </a:r>
            <a:r>
              <a:rPr lang="en-GB" sz="2400" dirty="0"/>
              <a:t>second fraction.</a:t>
            </a:r>
          </a:p>
          <a:p>
            <a:pPr lvl="2">
              <a:lnSpc>
                <a:spcPct val="90000"/>
              </a:lnSpc>
            </a:pPr>
            <a:r>
              <a:rPr lang="en-GB" sz="2400" b="1" dirty="0"/>
              <a:t>White</a:t>
            </a:r>
            <a:r>
              <a:rPr lang="en-GB" sz="2400" b="1" i="1" dirty="0"/>
              <a:t> </a:t>
            </a:r>
            <a:r>
              <a:rPr lang="en-GB" sz="2400" dirty="0"/>
              <a:t>funnel -  third fraction (prostatic fluid). </a:t>
            </a:r>
          </a:p>
          <a:p>
            <a:pPr lvl="2">
              <a:lnSpc>
                <a:spcPct val="90000"/>
              </a:lnSpc>
              <a:buFontTx/>
              <a:buNone/>
            </a:pPr>
            <a:endParaRPr lang="en-GB" sz="2400" dirty="0"/>
          </a:p>
          <a:p>
            <a:pPr lvl="4">
              <a:lnSpc>
                <a:spcPct val="90000"/>
              </a:lnSpc>
            </a:pPr>
            <a:r>
              <a:rPr lang="en-GB" sz="2400" b="1" dirty="0">
                <a:solidFill>
                  <a:srgbClr val="00CC00"/>
                </a:solidFill>
              </a:rPr>
              <a:t>Better visualization</a:t>
            </a:r>
          </a:p>
          <a:p>
            <a:pPr lvl="4">
              <a:lnSpc>
                <a:spcPct val="90000"/>
              </a:lnSpc>
            </a:pPr>
            <a:r>
              <a:rPr lang="en-GB" sz="2400" b="1" dirty="0">
                <a:solidFill>
                  <a:srgbClr val="00CC00"/>
                </a:solidFill>
              </a:rPr>
              <a:t>Making separation easy</a:t>
            </a:r>
          </a:p>
          <a:p>
            <a:pPr lvl="4">
              <a:lnSpc>
                <a:spcPct val="90000"/>
              </a:lnSpc>
            </a:pPr>
            <a:r>
              <a:rPr lang="en-GB" sz="2400" b="1" dirty="0">
                <a:solidFill>
                  <a:srgbClr val="00CC00"/>
                </a:solidFill>
              </a:rPr>
              <a:t>Identify penis problems (vesicles, lesions, bleeding, inflammation) during full erection. </a:t>
            </a:r>
          </a:p>
          <a:p>
            <a:pPr lvl="4">
              <a:lnSpc>
                <a:spcPct val="90000"/>
              </a:lnSpc>
              <a:buFontTx/>
              <a:buNone/>
            </a:pPr>
            <a:endParaRPr lang="en-GB" sz="2400" b="1" dirty="0">
              <a:solidFill>
                <a:srgbClr val="00CC00"/>
              </a:solidFill>
            </a:endParaRPr>
          </a:p>
          <a:p>
            <a:pPr lvl="1">
              <a:lnSpc>
                <a:spcPct val="90000"/>
              </a:lnSpc>
              <a:buFontTx/>
              <a:buNone/>
            </a:pPr>
            <a:r>
              <a:rPr lang="en-GB" sz="2400" dirty="0"/>
              <a:t>	Take sample to the laboratory </a:t>
            </a:r>
          </a:p>
          <a:p>
            <a:pPr lvl="1">
              <a:lnSpc>
                <a:spcPct val="90000"/>
              </a:lnSpc>
              <a:buFontTx/>
              <a:buNone/>
            </a:pPr>
            <a:r>
              <a:rPr lang="en-GB" sz="2400" dirty="0"/>
              <a:t>	Discard the other two parts of the ejaculate (if not required for any diagnostic tests)</a:t>
            </a:r>
            <a:r>
              <a:rPr lang="en-GB" sz="2400" i="1" dirty="0"/>
              <a:t>. </a:t>
            </a:r>
            <a:endParaRPr lang="en-GB" sz="2400" dirty="0"/>
          </a:p>
        </p:txBody>
      </p:sp>
      <p:sp>
        <p:nvSpPr>
          <p:cNvPr id="73733" name="Rectangle 5"/>
          <p:cNvSpPr>
            <a:spLocks noGrp="1" noChangeArrowheads="1"/>
          </p:cNvSpPr>
          <p:nvPr>
            <p:ph type="title"/>
          </p:nvPr>
        </p:nvSpPr>
        <p:spPr bwMode="auto">
          <a:xfrm>
            <a:off x="468313" y="332656"/>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 collection</a:t>
            </a:r>
            <a:br>
              <a:rPr lang="en-GB" dirty="0">
                <a:solidFill>
                  <a:srgbClr val="0099FF"/>
                </a:solidFill>
              </a:rPr>
            </a:br>
            <a:r>
              <a:rPr lang="en-GB" sz="2000" dirty="0">
                <a:solidFill>
                  <a:srgbClr val="0099FF"/>
                </a:solidFill>
              </a:rPr>
              <a:t>Minitüb funnel system</a:t>
            </a:r>
            <a:endParaRPr lang="en-GB" dirty="0">
              <a:solidFill>
                <a:srgbClr val="0099FF"/>
              </a:solidFill>
            </a:endParaRPr>
          </a:p>
        </p:txBody>
      </p:sp>
    </p:spTree>
    <p:extLst>
      <p:ext uri="{BB962C8B-B14F-4D97-AF65-F5344CB8AC3E}">
        <p14:creationId xmlns:p14="http://schemas.microsoft.com/office/powerpoint/2010/main" xmlns="" val="13305623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bwMode="auto">
          <a:xfrm>
            <a:off x="611188" y="1196752"/>
            <a:ext cx="7416800" cy="54006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pPr>
            <a:r>
              <a:rPr lang="en-GB" sz="2000" b="1" dirty="0"/>
              <a:t>Volume</a:t>
            </a:r>
          </a:p>
          <a:p>
            <a:pPr lvl="1">
              <a:lnSpc>
                <a:spcPct val="80000"/>
              </a:lnSpc>
            </a:pPr>
            <a:r>
              <a:rPr lang="en-GB" sz="2000" b="1" dirty="0"/>
              <a:t>Depends on prostatic fraction</a:t>
            </a:r>
          </a:p>
          <a:p>
            <a:pPr lvl="2">
              <a:lnSpc>
                <a:spcPct val="80000"/>
              </a:lnSpc>
            </a:pPr>
            <a:r>
              <a:rPr lang="en-GB" b="1" dirty="0"/>
              <a:t>3 to 30 ml or more</a:t>
            </a:r>
          </a:p>
          <a:p>
            <a:pPr lvl="2">
              <a:lnSpc>
                <a:spcPct val="80000"/>
              </a:lnSpc>
            </a:pPr>
            <a:r>
              <a:rPr lang="en-GB" b="1" dirty="0"/>
              <a:t>If a low volume is collected: </a:t>
            </a:r>
          </a:p>
          <a:p>
            <a:pPr lvl="3">
              <a:lnSpc>
                <a:spcPct val="80000"/>
              </a:lnSpc>
            </a:pPr>
            <a:r>
              <a:rPr lang="en-GB" sz="2000" b="1" dirty="0"/>
              <a:t>Make sure that you have taken the entirely of the 2nd fraction of ejaculate</a:t>
            </a:r>
          </a:p>
          <a:p>
            <a:pPr lvl="3">
              <a:lnSpc>
                <a:spcPct val="80000"/>
              </a:lnSpc>
              <a:buFontTx/>
              <a:buNone/>
            </a:pPr>
            <a:endParaRPr lang="en-GB" sz="2000" b="1" dirty="0"/>
          </a:p>
          <a:p>
            <a:pPr lvl="1">
              <a:lnSpc>
                <a:spcPct val="80000"/>
              </a:lnSpc>
            </a:pPr>
            <a:r>
              <a:rPr lang="en-GB" sz="2000" b="1" dirty="0"/>
              <a:t>Colour</a:t>
            </a:r>
          </a:p>
          <a:p>
            <a:pPr lvl="2">
              <a:lnSpc>
                <a:spcPct val="80000"/>
              </a:lnSpc>
            </a:pPr>
            <a:r>
              <a:rPr lang="en-GB" b="1" dirty="0"/>
              <a:t>Normal: opaque, cloudy / milky</a:t>
            </a:r>
          </a:p>
          <a:p>
            <a:pPr lvl="2">
              <a:lnSpc>
                <a:spcPct val="80000"/>
              </a:lnSpc>
            </a:pPr>
            <a:endParaRPr lang="en-GB" b="1" dirty="0"/>
          </a:p>
          <a:p>
            <a:pPr lvl="1">
              <a:lnSpc>
                <a:spcPct val="80000"/>
              </a:lnSpc>
            </a:pPr>
            <a:r>
              <a:rPr lang="en-GB" sz="2000" b="1" dirty="0"/>
              <a:t>pH</a:t>
            </a:r>
          </a:p>
          <a:p>
            <a:pPr lvl="2">
              <a:lnSpc>
                <a:spcPct val="80000"/>
              </a:lnSpc>
            </a:pPr>
            <a:r>
              <a:rPr lang="en-GB" b="1" dirty="0"/>
              <a:t>Normal 6.5 to 7.0</a:t>
            </a:r>
          </a:p>
          <a:p>
            <a:pPr lvl="2">
              <a:lnSpc>
                <a:spcPct val="80000"/>
              </a:lnSpc>
              <a:buFontTx/>
              <a:buNone/>
            </a:pPr>
            <a:endParaRPr lang="en-GB" b="1" dirty="0"/>
          </a:p>
          <a:p>
            <a:pPr lvl="1">
              <a:lnSpc>
                <a:spcPct val="80000"/>
              </a:lnSpc>
            </a:pPr>
            <a:r>
              <a:rPr lang="en-GB" sz="2000" b="1" dirty="0"/>
              <a:t>Density</a:t>
            </a:r>
          </a:p>
          <a:p>
            <a:pPr lvl="2">
              <a:lnSpc>
                <a:spcPct val="80000"/>
              </a:lnSpc>
            </a:pPr>
            <a:r>
              <a:rPr lang="en-GB" b="1" dirty="0"/>
              <a:t>Very </a:t>
            </a:r>
            <a:r>
              <a:rPr lang="en-GB" b="1" dirty="0" smtClean="0"/>
              <a:t>good 	750 </a:t>
            </a:r>
            <a:r>
              <a:rPr lang="en-GB" b="1" dirty="0"/>
              <a:t>– 1.000 Mio sperm/ml</a:t>
            </a:r>
          </a:p>
          <a:p>
            <a:pPr lvl="2">
              <a:lnSpc>
                <a:spcPct val="80000"/>
              </a:lnSpc>
            </a:pPr>
            <a:r>
              <a:rPr lang="en-GB" b="1" dirty="0"/>
              <a:t>Good 	400 – 750 Mio sperm/ml</a:t>
            </a:r>
          </a:p>
          <a:p>
            <a:pPr lvl="2">
              <a:lnSpc>
                <a:spcPct val="80000"/>
              </a:lnSpc>
            </a:pPr>
            <a:r>
              <a:rPr lang="en-GB" b="1" dirty="0"/>
              <a:t>Fair	</a:t>
            </a:r>
            <a:r>
              <a:rPr lang="en-GB" b="1" dirty="0" smtClean="0"/>
              <a:t>	250 </a:t>
            </a:r>
            <a:r>
              <a:rPr lang="en-GB" b="1" dirty="0"/>
              <a:t>– 400 Mio sperm/ml</a:t>
            </a:r>
          </a:p>
          <a:p>
            <a:pPr lvl="2">
              <a:lnSpc>
                <a:spcPct val="80000"/>
              </a:lnSpc>
            </a:pPr>
            <a:r>
              <a:rPr lang="en-GB" b="1" dirty="0"/>
              <a:t>Poor	</a:t>
            </a:r>
            <a:r>
              <a:rPr lang="en-GB" b="1" dirty="0" smtClean="0"/>
              <a:t>	&lt; </a:t>
            </a:r>
            <a:r>
              <a:rPr lang="en-GB" b="1" dirty="0"/>
              <a:t>250 Mio sperm/ml</a:t>
            </a:r>
          </a:p>
          <a:p>
            <a:pPr lvl="2">
              <a:lnSpc>
                <a:spcPct val="80000"/>
              </a:lnSpc>
              <a:buFontTx/>
              <a:buNone/>
            </a:pPr>
            <a:endParaRPr lang="en-GB" b="1" dirty="0"/>
          </a:p>
          <a:p>
            <a:pPr lvl="2">
              <a:lnSpc>
                <a:spcPct val="80000"/>
              </a:lnSpc>
            </a:pPr>
            <a:endParaRPr lang="en-GB" b="1" dirty="0"/>
          </a:p>
          <a:p>
            <a:pPr>
              <a:lnSpc>
                <a:spcPct val="80000"/>
              </a:lnSpc>
              <a:buFontTx/>
              <a:buNone/>
            </a:pPr>
            <a:endParaRPr lang="en-GB" sz="2000" b="1" dirty="0"/>
          </a:p>
        </p:txBody>
      </p:sp>
      <p:sp>
        <p:nvSpPr>
          <p:cNvPr id="94211" name="Rectangle 3"/>
          <p:cNvSpPr>
            <a:spLocks noGrp="1" noChangeArrowheads="1"/>
          </p:cNvSpPr>
          <p:nvPr>
            <p:ph type="title"/>
          </p:nvPr>
        </p:nvSpPr>
        <p:spPr bwMode="auto">
          <a:xfrm>
            <a:off x="468313" y="619125"/>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a:solidFill>
                  <a:srgbClr val="0099FF"/>
                </a:solidFill>
              </a:rPr>
              <a:t>Semen evaluation</a:t>
            </a:r>
            <a:endParaRPr lang="en-GB" sz="2400" b="1">
              <a:solidFill>
                <a:srgbClr val="0099FF"/>
              </a:solidFill>
            </a:endParaRPr>
          </a:p>
        </p:txBody>
      </p:sp>
    </p:spTree>
    <p:extLst>
      <p:ext uri="{BB962C8B-B14F-4D97-AF65-F5344CB8AC3E}">
        <p14:creationId xmlns:p14="http://schemas.microsoft.com/office/powerpoint/2010/main" xmlns="" val="30336196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Bild09_Sperma_Cue_sol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37736" y="2772173"/>
            <a:ext cx="4034464" cy="3029046"/>
          </a:xfrm>
          <a:prstGeom prst="rect">
            <a:avLst/>
          </a:prstGeom>
          <a:noFill/>
          <a:extLst>
            <a:ext uri="{909E8E84-426E-40DD-AFC4-6F175D3DCCD1}">
              <a14:hiddenFill xmlns:a14="http://schemas.microsoft.com/office/drawing/2010/main" xmlns="">
                <a:solidFill>
                  <a:srgbClr val="FFFFFF"/>
                </a:solidFill>
              </a14:hiddenFill>
            </a:ext>
          </a:extLst>
        </p:spPr>
      </p:pic>
      <p:sp>
        <p:nvSpPr>
          <p:cNvPr id="96259" name="Rectangle 3"/>
          <p:cNvSpPr>
            <a:spLocks noGrp="1" noChangeArrowheads="1"/>
          </p:cNvSpPr>
          <p:nvPr>
            <p:ph type="title"/>
          </p:nvPr>
        </p:nvSpPr>
        <p:spPr bwMode="auto">
          <a:xfrm>
            <a:off x="2525713" y="1988840"/>
            <a:ext cx="4114800" cy="461665"/>
          </a:xfrm>
          <a:no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400" dirty="0" err="1" smtClean="0"/>
              <a:t>SpermaCue</a:t>
            </a:r>
            <a:endParaRPr lang="en-US" sz="2400" dirty="0"/>
          </a:p>
        </p:txBody>
      </p:sp>
      <p:sp>
        <p:nvSpPr>
          <p:cNvPr id="96260" name="Rectangle 4"/>
          <p:cNvSpPr>
            <a:spLocks noChangeArrowheads="1"/>
          </p:cNvSpPr>
          <p:nvPr/>
        </p:nvSpPr>
        <p:spPr bwMode="auto">
          <a:xfrm>
            <a:off x="468313" y="404664"/>
            <a:ext cx="8229600" cy="865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GB" sz="4400" dirty="0">
                <a:solidFill>
                  <a:srgbClr val="0099FF"/>
                </a:solidFill>
                <a:ea typeface="ＭＳ Ｐゴシック" pitchFamily="34" charset="-128"/>
              </a:rPr>
              <a:t>Semen evaluation</a:t>
            </a:r>
            <a:endParaRPr lang="en-GB" sz="2400" b="1" dirty="0">
              <a:solidFill>
                <a:srgbClr val="0099FF"/>
              </a:solidFill>
              <a:ea typeface="ＭＳ Ｐゴシック" pitchFamily="34" charset="-128"/>
            </a:endParaRPr>
          </a:p>
        </p:txBody>
      </p:sp>
    </p:spTree>
    <p:extLst>
      <p:ext uri="{BB962C8B-B14F-4D97-AF65-F5344CB8AC3E}">
        <p14:creationId xmlns:p14="http://schemas.microsoft.com/office/powerpoint/2010/main" xmlns="" val="1227160403"/>
      </p:ext>
    </p:extLst>
  </p:cSld>
  <p:clrMapOvr>
    <a:masterClrMapping/>
  </p:clrMapOvr>
  <p:transition spd="slow">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bwMode="auto">
          <a:xfrm>
            <a:off x="755576" y="1196752"/>
            <a:ext cx="7416800" cy="5256584"/>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pPr>
            <a:r>
              <a:rPr lang="en-GB" sz="2400" b="1" dirty="0"/>
              <a:t>Total spermatozoa in ejaculate</a:t>
            </a:r>
          </a:p>
          <a:p>
            <a:pPr>
              <a:lnSpc>
                <a:spcPct val="90000"/>
              </a:lnSpc>
            </a:pPr>
            <a:endParaRPr lang="en-GB" sz="2400" b="1" dirty="0"/>
          </a:p>
          <a:p>
            <a:pPr lvl="1">
              <a:lnSpc>
                <a:spcPct val="90000"/>
              </a:lnSpc>
            </a:pPr>
            <a:r>
              <a:rPr lang="en-GB" sz="2400" b="1" dirty="0"/>
              <a:t>Volume x sperm concentration/ml</a:t>
            </a:r>
          </a:p>
          <a:p>
            <a:pPr lvl="1">
              <a:lnSpc>
                <a:spcPct val="90000"/>
              </a:lnSpc>
            </a:pPr>
            <a:r>
              <a:rPr lang="en-GB" sz="2400" b="1" dirty="0"/>
              <a:t>Average: 1,25 billion / ejaculate</a:t>
            </a:r>
          </a:p>
          <a:p>
            <a:pPr lvl="1">
              <a:lnSpc>
                <a:spcPct val="90000"/>
              </a:lnSpc>
            </a:pPr>
            <a:r>
              <a:rPr lang="en-GB" sz="2400" b="1" dirty="0"/>
              <a:t>Range: 300 million – 2 billion</a:t>
            </a:r>
          </a:p>
          <a:p>
            <a:pPr lvl="1">
              <a:lnSpc>
                <a:spcPct val="90000"/>
              </a:lnSpc>
            </a:pPr>
            <a:r>
              <a:rPr lang="en-GB" sz="2400" b="1" dirty="0"/>
              <a:t>Variable because: </a:t>
            </a:r>
          </a:p>
          <a:p>
            <a:pPr lvl="2">
              <a:lnSpc>
                <a:spcPct val="90000"/>
              </a:lnSpc>
            </a:pPr>
            <a:r>
              <a:rPr lang="en-GB" sz="2400" b="1" dirty="0"/>
              <a:t>Age</a:t>
            </a:r>
          </a:p>
          <a:p>
            <a:pPr lvl="2">
              <a:lnSpc>
                <a:spcPct val="90000"/>
              </a:lnSpc>
            </a:pPr>
            <a:r>
              <a:rPr lang="en-GB" sz="2400" b="1" dirty="0"/>
              <a:t>Breed</a:t>
            </a:r>
          </a:p>
          <a:p>
            <a:pPr lvl="2">
              <a:lnSpc>
                <a:spcPct val="90000"/>
              </a:lnSpc>
            </a:pPr>
            <a:r>
              <a:rPr lang="en-GB" sz="2400" b="1" dirty="0"/>
              <a:t>Size of testes</a:t>
            </a:r>
          </a:p>
          <a:p>
            <a:pPr lvl="3">
              <a:lnSpc>
                <a:spcPct val="90000"/>
              </a:lnSpc>
            </a:pPr>
            <a:endParaRPr lang="en-GB" sz="2400" b="1" dirty="0"/>
          </a:p>
          <a:p>
            <a:pPr lvl="1">
              <a:lnSpc>
                <a:spcPct val="90000"/>
              </a:lnSpc>
            </a:pPr>
            <a:r>
              <a:rPr lang="en-GB" sz="2400" b="1" dirty="0"/>
              <a:t>Minimum insemination </a:t>
            </a:r>
            <a:r>
              <a:rPr lang="en-GB" sz="2400" b="1" dirty="0" smtClean="0"/>
              <a:t>dose:</a:t>
            </a:r>
            <a:endParaRPr lang="en-GB" sz="2400" b="1" dirty="0"/>
          </a:p>
          <a:p>
            <a:pPr lvl="2">
              <a:lnSpc>
                <a:spcPct val="90000"/>
              </a:lnSpc>
            </a:pPr>
            <a:r>
              <a:rPr lang="en-GB" sz="2400" b="1" dirty="0"/>
              <a:t>100 million normal motile spermatozoa per dose</a:t>
            </a:r>
          </a:p>
          <a:p>
            <a:pPr lvl="2">
              <a:lnSpc>
                <a:spcPct val="90000"/>
              </a:lnSpc>
            </a:pPr>
            <a:endParaRPr lang="en-GB" sz="1800" b="1" dirty="0"/>
          </a:p>
          <a:p>
            <a:pPr>
              <a:lnSpc>
                <a:spcPct val="90000"/>
              </a:lnSpc>
              <a:buFontTx/>
              <a:buNone/>
            </a:pPr>
            <a:endParaRPr lang="en-GB" sz="2400" b="1" dirty="0"/>
          </a:p>
        </p:txBody>
      </p:sp>
      <p:sp>
        <p:nvSpPr>
          <p:cNvPr id="98307" name="Rectangle 3"/>
          <p:cNvSpPr>
            <a:spLocks noGrp="1" noChangeArrowheads="1"/>
          </p:cNvSpPr>
          <p:nvPr>
            <p:ph type="title"/>
          </p:nvPr>
        </p:nvSpPr>
        <p:spPr bwMode="auto">
          <a:xfrm>
            <a:off x="468313" y="619125"/>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a:solidFill>
                  <a:srgbClr val="0099FF"/>
                </a:solidFill>
              </a:rPr>
              <a:t>Semen evaluation</a:t>
            </a:r>
            <a:endParaRPr lang="en-GB" sz="2400" b="1">
              <a:solidFill>
                <a:srgbClr val="0099FF"/>
              </a:solidFill>
            </a:endParaRPr>
          </a:p>
        </p:txBody>
      </p:sp>
    </p:spTree>
    <p:extLst>
      <p:ext uri="{BB962C8B-B14F-4D97-AF65-F5344CB8AC3E}">
        <p14:creationId xmlns:p14="http://schemas.microsoft.com/office/powerpoint/2010/main" xmlns="" val="6110071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bwMode="auto">
          <a:xfrm>
            <a:off x="395536" y="1628800"/>
            <a:ext cx="8568952" cy="4536504"/>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buFontTx/>
              <a:buNone/>
            </a:pPr>
            <a:r>
              <a:rPr lang="en-GB" b="1" dirty="0"/>
              <a:t>	Objectives:		</a:t>
            </a:r>
          </a:p>
          <a:p>
            <a:pPr>
              <a:lnSpc>
                <a:spcPct val="80000"/>
              </a:lnSpc>
              <a:buFontTx/>
              <a:buNone/>
            </a:pPr>
            <a:endParaRPr lang="en-GB" b="1" dirty="0"/>
          </a:p>
          <a:p>
            <a:pPr lvl="1">
              <a:lnSpc>
                <a:spcPct val="80000"/>
              </a:lnSpc>
            </a:pPr>
            <a:r>
              <a:rPr lang="en-GB" sz="2800" b="1" dirty="0"/>
              <a:t>Conserve semen </a:t>
            </a:r>
            <a:r>
              <a:rPr lang="en-GB" sz="2800" b="1" dirty="0" smtClean="0"/>
              <a:t>at:</a:t>
            </a:r>
          </a:p>
          <a:p>
            <a:pPr lvl="2">
              <a:lnSpc>
                <a:spcPct val="80000"/>
              </a:lnSpc>
            </a:pPr>
            <a:r>
              <a:rPr lang="en-GB" sz="2800" b="1" dirty="0" smtClean="0"/>
              <a:t> </a:t>
            </a:r>
            <a:r>
              <a:rPr lang="en-GB" sz="2800" b="1" dirty="0"/>
              <a:t>approx. 5 degrees C for a few </a:t>
            </a:r>
            <a:r>
              <a:rPr lang="en-GB" sz="2800" b="1" dirty="0" smtClean="0"/>
              <a:t>days</a:t>
            </a:r>
          </a:p>
          <a:p>
            <a:pPr lvl="2">
              <a:lnSpc>
                <a:spcPct val="80000"/>
              </a:lnSpc>
            </a:pPr>
            <a:r>
              <a:rPr lang="en-GB" sz="2800" b="1" dirty="0" smtClean="0"/>
              <a:t> </a:t>
            </a:r>
            <a:r>
              <a:rPr lang="en-GB" sz="2800" b="1" dirty="0"/>
              <a:t>or at -196 degrees for … years</a:t>
            </a:r>
          </a:p>
          <a:p>
            <a:pPr lvl="1">
              <a:lnSpc>
                <a:spcPct val="80000"/>
              </a:lnSpc>
            </a:pPr>
            <a:endParaRPr lang="en-GB" sz="2800" b="1" dirty="0"/>
          </a:p>
          <a:p>
            <a:pPr lvl="1">
              <a:lnSpc>
                <a:spcPct val="80000"/>
              </a:lnSpc>
            </a:pPr>
            <a:r>
              <a:rPr lang="en-GB" sz="2800" b="1" dirty="0" smtClean="0"/>
              <a:t>Conservation Medium </a:t>
            </a:r>
            <a:r>
              <a:rPr lang="en-GB" sz="2800" b="1" dirty="0"/>
              <a:t>should:</a:t>
            </a:r>
          </a:p>
          <a:p>
            <a:pPr lvl="2">
              <a:lnSpc>
                <a:spcPct val="80000"/>
              </a:lnSpc>
            </a:pPr>
            <a:r>
              <a:rPr lang="en-GB" sz="2800" b="1" dirty="0"/>
              <a:t>Maintain </a:t>
            </a:r>
            <a:r>
              <a:rPr lang="en-GB" sz="2800" b="1" dirty="0" err="1"/>
              <a:t>osmolarity</a:t>
            </a:r>
            <a:r>
              <a:rPr lang="en-GB" sz="2800" b="1" dirty="0"/>
              <a:t> and pH, prevent </a:t>
            </a:r>
            <a:r>
              <a:rPr lang="en-GB" sz="2800" b="1" dirty="0" err="1"/>
              <a:t>oxydative</a:t>
            </a:r>
            <a:r>
              <a:rPr lang="en-GB" sz="2800" b="1" dirty="0"/>
              <a:t> stress</a:t>
            </a:r>
          </a:p>
          <a:p>
            <a:pPr lvl="2">
              <a:lnSpc>
                <a:spcPct val="80000"/>
              </a:lnSpc>
            </a:pPr>
            <a:r>
              <a:rPr lang="en-GB" sz="2800" b="1" dirty="0"/>
              <a:t>Provide energy substrates</a:t>
            </a:r>
          </a:p>
          <a:p>
            <a:pPr>
              <a:lnSpc>
                <a:spcPct val="80000"/>
              </a:lnSpc>
              <a:buFontTx/>
              <a:buNone/>
            </a:pPr>
            <a:endParaRPr lang="en-GB" b="1" dirty="0"/>
          </a:p>
        </p:txBody>
      </p:sp>
      <p:sp>
        <p:nvSpPr>
          <p:cNvPr id="100355" name="Rectangle 3"/>
          <p:cNvSpPr>
            <a:spLocks noGrp="1" noChangeArrowheads="1"/>
          </p:cNvSpPr>
          <p:nvPr>
            <p:ph type="title"/>
          </p:nvPr>
        </p:nvSpPr>
        <p:spPr bwMode="auto">
          <a:xfrm>
            <a:off x="468313" y="548680"/>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 preservation objectives</a:t>
            </a:r>
            <a:endParaRPr lang="en-GB" sz="2400" b="1" dirty="0">
              <a:solidFill>
                <a:srgbClr val="0099FF"/>
              </a:solidFill>
            </a:endParaRPr>
          </a:p>
        </p:txBody>
      </p:sp>
    </p:spTree>
    <p:extLst>
      <p:ext uri="{BB962C8B-B14F-4D97-AF65-F5344CB8AC3E}">
        <p14:creationId xmlns:p14="http://schemas.microsoft.com/office/powerpoint/2010/main" xmlns="" val="24377348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bwMode="auto">
          <a:xfrm>
            <a:off x="1042988" y="1989138"/>
            <a:ext cx="7416800" cy="3455987"/>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buFontTx/>
              <a:buNone/>
            </a:pPr>
            <a:r>
              <a:rPr lang="en-GB" sz="2800" b="1" dirty="0"/>
              <a:t>	Spermicidal Substances:		</a:t>
            </a:r>
          </a:p>
          <a:p>
            <a:pPr>
              <a:lnSpc>
                <a:spcPct val="80000"/>
              </a:lnSpc>
              <a:buFontTx/>
              <a:buNone/>
            </a:pPr>
            <a:endParaRPr lang="en-GB" sz="2800" b="1" dirty="0"/>
          </a:p>
          <a:p>
            <a:pPr lvl="1">
              <a:lnSpc>
                <a:spcPct val="80000"/>
              </a:lnSpc>
            </a:pPr>
            <a:r>
              <a:rPr lang="en-GB" sz="2400" dirty="0"/>
              <a:t>Many disposable syringes and insemination pipettes</a:t>
            </a:r>
          </a:p>
          <a:p>
            <a:pPr lvl="1">
              <a:lnSpc>
                <a:spcPct val="80000"/>
              </a:lnSpc>
            </a:pPr>
            <a:r>
              <a:rPr lang="en-GB" sz="2400" dirty="0"/>
              <a:t>Disposable gloves</a:t>
            </a:r>
          </a:p>
          <a:p>
            <a:pPr lvl="1">
              <a:lnSpc>
                <a:spcPct val="80000"/>
              </a:lnSpc>
            </a:pPr>
            <a:r>
              <a:rPr lang="en-GB" sz="2400" dirty="0"/>
              <a:t>Many lubricants</a:t>
            </a:r>
          </a:p>
          <a:p>
            <a:pPr lvl="1">
              <a:lnSpc>
                <a:spcPct val="80000"/>
              </a:lnSpc>
            </a:pPr>
            <a:r>
              <a:rPr lang="en-GB" sz="2400" dirty="0"/>
              <a:t>Detergents and disinfectants</a:t>
            </a:r>
          </a:p>
          <a:p>
            <a:pPr lvl="1">
              <a:lnSpc>
                <a:spcPct val="80000"/>
              </a:lnSpc>
            </a:pPr>
            <a:r>
              <a:rPr lang="en-GB" sz="2400" dirty="0"/>
              <a:t>Water and air</a:t>
            </a:r>
          </a:p>
          <a:p>
            <a:pPr lvl="1">
              <a:lnSpc>
                <a:spcPct val="80000"/>
              </a:lnSpc>
            </a:pPr>
            <a:r>
              <a:rPr lang="en-GB" sz="2400" dirty="0"/>
              <a:t>Seminal gel</a:t>
            </a:r>
          </a:p>
        </p:txBody>
      </p:sp>
      <p:sp>
        <p:nvSpPr>
          <p:cNvPr id="102403" name="Rectangle 3"/>
          <p:cNvSpPr>
            <a:spLocks noGrp="1" noChangeArrowheads="1"/>
          </p:cNvSpPr>
          <p:nvPr>
            <p:ph type="title"/>
          </p:nvPr>
        </p:nvSpPr>
        <p:spPr bwMode="auto">
          <a:xfrm>
            <a:off x="468313" y="548680"/>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 preservation</a:t>
            </a:r>
            <a:endParaRPr lang="en-GB" sz="2400" b="1" dirty="0">
              <a:solidFill>
                <a:srgbClr val="0099FF"/>
              </a:solidFill>
            </a:endParaRPr>
          </a:p>
        </p:txBody>
      </p:sp>
    </p:spTree>
    <p:extLst>
      <p:ext uri="{BB962C8B-B14F-4D97-AF65-F5344CB8AC3E}">
        <p14:creationId xmlns:p14="http://schemas.microsoft.com/office/powerpoint/2010/main" xmlns="" val="13426832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bwMode="auto">
          <a:xfrm>
            <a:off x="971600" y="1412776"/>
            <a:ext cx="7416800" cy="1655862"/>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buFontTx/>
              <a:buNone/>
            </a:pPr>
            <a:r>
              <a:rPr lang="en-GB" b="1" dirty="0"/>
              <a:t>	Transport box:</a:t>
            </a:r>
          </a:p>
          <a:p>
            <a:pPr>
              <a:lnSpc>
                <a:spcPct val="80000"/>
              </a:lnSpc>
              <a:buFontTx/>
              <a:buNone/>
            </a:pPr>
            <a:endParaRPr lang="en-GB" b="1" dirty="0"/>
          </a:p>
          <a:p>
            <a:pPr lvl="1">
              <a:lnSpc>
                <a:spcPct val="80000"/>
              </a:lnSpc>
              <a:buFontTx/>
              <a:buNone/>
            </a:pPr>
            <a:r>
              <a:rPr lang="en-GB" sz="2400" b="1" dirty="0"/>
              <a:t>	Before closing the box it is good to check a re-warmed drop of semen for vitality after chilling.</a:t>
            </a:r>
          </a:p>
        </p:txBody>
      </p:sp>
      <p:sp>
        <p:nvSpPr>
          <p:cNvPr id="106499" name="Rectangle 3"/>
          <p:cNvSpPr>
            <a:spLocks noGrp="1" noChangeArrowheads="1"/>
          </p:cNvSpPr>
          <p:nvPr>
            <p:ph type="title"/>
          </p:nvPr>
        </p:nvSpPr>
        <p:spPr bwMode="auto">
          <a:xfrm>
            <a:off x="468313" y="404664"/>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 chilling</a:t>
            </a:r>
            <a:endParaRPr lang="en-GB" sz="2400" b="1" dirty="0">
              <a:solidFill>
                <a:srgbClr val="0099FF"/>
              </a:solidFill>
            </a:endParaRPr>
          </a:p>
        </p:txBody>
      </p:sp>
      <p:pic>
        <p:nvPicPr>
          <p:cNvPr id="106501" name="Picture 5" descr="17229_0002_Transportbox_1403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3259138"/>
            <a:ext cx="2808287" cy="2185987"/>
          </a:xfrm>
          <a:prstGeom prst="rect">
            <a:avLst/>
          </a:prstGeom>
          <a:noFill/>
          <a:extLst>
            <a:ext uri="{909E8E84-426E-40DD-AFC4-6F175D3DCCD1}">
              <a14:hiddenFill xmlns:a14="http://schemas.microsoft.com/office/drawing/2010/main" xmlns="">
                <a:solidFill>
                  <a:srgbClr val="FFFFFF"/>
                </a:solidFill>
              </a14:hiddenFill>
            </a:ext>
          </a:extLst>
        </p:spPr>
      </p:pic>
      <p:pic>
        <p:nvPicPr>
          <p:cNvPr id="106502" name="Picture 6" descr="transportbox_frei"/>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79900" y="3068638"/>
            <a:ext cx="3100388" cy="3384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83892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title"/>
          </p:nvPr>
        </p:nvSpPr>
        <p:spPr bwMode="auto">
          <a:xfrm>
            <a:off x="468313" y="548680"/>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 chilling</a:t>
            </a:r>
            <a:endParaRPr lang="en-GB" sz="2400" b="1" dirty="0">
              <a:solidFill>
                <a:srgbClr val="0099FF"/>
              </a:solidFill>
            </a:endParaRPr>
          </a:p>
        </p:txBody>
      </p:sp>
      <p:sp>
        <p:nvSpPr>
          <p:cNvPr id="108550" name="Rectangle 6"/>
          <p:cNvSpPr>
            <a:spLocks noGrp="1" noChangeArrowheads="1"/>
          </p:cNvSpPr>
          <p:nvPr>
            <p:ph type="body" idx="1"/>
          </p:nvPr>
        </p:nvSpPr>
        <p:spPr bwMode="auto">
          <a:xfrm>
            <a:off x="755576" y="1484784"/>
            <a:ext cx="7776864" cy="468052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buFontTx/>
              <a:buNone/>
            </a:pPr>
            <a:r>
              <a:rPr lang="en-GB" b="1" dirty="0"/>
              <a:t>Method of use</a:t>
            </a:r>
          </a:p>
          <a:p>
            <a:pPr>
              <a:lnSpc>
                <a:spcPct val="80000"/>
              </a:lnSpc>
              <a:buFontTx/>
              <a:buNone/>
            </a:pPr>
            <a:endParaRPr lang="en-GB" b="1" dirty="0"/>
          </a:p>
          <a:p>
            <a:pPr lvl="1">
              <a:lnSpc>
                <a:spcPct val="80000"/>
              </a:lnSpc>
              <a:buFont typeface="Wingdings" pitchFamily="2" charset="2"/>
              <a:buChar char="Ø"/>
            </a:pPr>
            <a:r>
              <a:rPr lang="en-GB" sz="2400" dirty="0"/>
              <a:t>Do a trial storage before shipping</a:t>
            </a:r>
          </a:p>
          <a:p>
            <a:pPr lvl="1">
              <a:lnSpc>
                <a:spcPct val="80000"/>
              </a:lnSpc>
              <a:buFont typeface="Wingdings" pitchFamily="2" charset="2"/>
              <a:buChar char="Ø"/>
            </a:pPr>
            <a:r>
              <a:rPr lang="en-GB" sz="2400" dirty="0"/>
              <a:t>Important criteria:</a:t>
            </a:r>
          </a:p>
          <a:p>
            <a:pPr lvl="2">
              <a:lnSpc>
                <a:spcPct val="80000"/>
              </a:lnSpc>
            </a:pPr>
            <a:r>
              <a:rPr lang="en-GB" sz="2400" dirty="0"/>
              <a:t>Bitch management</a:t>
            </a:r>
          </a:p>
          <a:p>
            <a:pPr lvl="2">
              <a:lnSpc>
                <a:spcPct val="80000"/>
              </a:lnSpc>
            </a:pPr>
            <a:r>
              <a:rPr lang="en-GB" sz="2400" dirty="0"/>
              <a:t>Do not shock or harm sperm</a:t>
            </a:r>
          </a:p>
          <a:p>
            <a:pPr lvl="2">
              <a:lnSpc>
                <a:spcPct val="80000"/>
              </a:lnSpc>
            </a:pPr>
            <a:r>
              <a:rPr lang="en-GB" sz="2400" dirty="0"/>
              <a:t>Correct cooling rates</a:t>
            </a:r>
          </a:p>
          <a:p>
            <a:pPr lvl="2">
              <a:lnSpc>
                <a:spcPct val="80000"/>
              </a:lnSpc>
            </a:pPr>
            <a:r>
              <a:rPr lang="en-GB" sz="2400" dirty="0"/>
              <a:t>Correct temperature during storage</a:t>
            </a:r>
          </a:p>
          <a:p>
            <a:pPr lvl="1">
              <a:lnSpc>
                <a:spcPct val="80000"/>
              </a:lnSpc>
              <a:buFont typeface="Wingdings" pitchFamily="2" charset="2"/>
              <a:buChar char="Ø"/>
            </a:pPr>
            <a:r>
              <a:rPr lang="en-GB" sz="2400" dirty="0"/>
              <a:t>Close and seal the shipping box, making sure that some extra extender is included in the package as well as the insemination instructions and eventually syringe and insemination pipettes if the semen is to be send to a breeder</a:t>
            </a:r>
            <a:r>
              <a:rPr lang="en-GB" sz="2400" b="1" dirty="0"/>
              <a:t>.</a:t>
            </a:r>
            <a:endParaRPr lang="en-GB" sz="2400" dirty="0"/>
          </a:p>
        </p:txBody>
      </p:sp>
    </p:spTree>
    <p:extLst>
      <p:ext uri="{BB962C8B-B14F-4D97-AF65-F5344CB8AC3E}">
        <p14:creationId xmlns:p14="http://schemas.microsoft.com/office/powerpoint/2010/main" xmlns="" val="2926649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468313" y="404664"/>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Semen chilling</a:t>
            </a:r>
            <a:endParaRPr lang="en-GB" sz="2400" b="1" dirty="0">
              <a:solidFill>
                <a:srgbClr val="0099FF"/>
              </a:solidFill>
            </a:endParaRPr>
          </a:p>
        </p:txBody>
      </p:sp>
      <p:sp>
        <p:nvSpPr>
          <p:cNvPr id="110595" name="Rectangle 3"/>
          <p:cNvSpPr>
            <a:spLocks noGrp="1" noChangeArrowheads="1"/>
          </p:cNvSpPr>
          <p:nvPr>
            <p:ph type="body" idx="1"/>
          </p:nvPr>
        </p:nvSpPr>
        <p:spPr bwMode="auto">
          <a:xfrm>
            <a:off x="1116013" y="1557338"/>
            <a:ext cx="7715250" cy="2087562"/>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Tx/>
              <a:buNone/>
            </a:pPr>
            <a:r>
              <a:rPr lang="en-GB" sz="2400" dirty="0"/>
              <a:t>Extenders</a:t>
            </a:r>
          </a:p>
          <a:p>
            <a:pPr lvl="1"/>
            <a:r>
              <a:rPr lang="en-GB" sz="2000" dirty="0"/>
              <a:t>Many extenders are nowadays available</a:t>
            </a:r>
          </a:p>
          <a:p>
            <a:pPr lvl="2"/>
            <a:r>
              <a:rPr lang="en-GB" sz="2000" dirty="0"/>
              <a:t>They allow preservation over 3 to 10 days</a:t>
            </a:r>
          </a:p>
        </p:txBody>
      </p:sp>
      <p:pic>
        <p:nvPicPr>
          <p:cNvPr id="27650" name="Picture 2"/>
          <p:cNvPicPr>
            <a:picLocks noChangeAspect="1" noChangeArrowheads="1"/>
          </p:cNvPicPr>
          <p:nvPr/>
        </p:nvPicPr>
        <p:blipFill>
          <a:blip r:embed="rId3"/>
          <a:srcRect/>
          <a:stretch>
            <a:fillRect/>
          </a:stretch>
        </p:blipFill>
        <p:spPr bwMode="auto">
          <a:xfrm>
            <a:off x="2428860" y="2857496"/>
            <a:ext cx="4318000" cy="3771900"/>
          </a:xfrm>
          <a:prstGeom prst="rect">
            <a:avLst/>
          </a:prstGeom>
          <a:noFill/>
          <a:ln w="9525">
            <a:noFill/>
            <a:miter lim="800000"/>
            <a:headEnd/>
            <a:tailEnd/>
          </a:ln>
          <a:effectLst/>
        </p:spPr>
      </p:pic>
    </p:spTree>
    <p:extLst>
      <p:ext uri="{BB962C8B-B14F-4D97-AF65-F5344CB8AC3E}">
        <p14:creationId xmlns:p14="http://schemas.microsoft.com/office/powerpoint/2010/main" xmlns="" val="27868561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57200" y="260648"/>
            <a:ext cx="8229600" cy="52322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smtClean="0">
                <a:solidFill>
                  <a:srgbClr val="0099FF"/>
                </a:solidFill>
              </a:rPr>
              <a:t>Semen freezing</a:t>
            </a:r>
            <a:endParaRPr lang="en-GB" dirty="0">
              <a:solidFill>
                <a:srgbClr val="0099FF"/>
              </a:solidFill>
            </a:endParaRPr>
          </a:p>
        </p:txBody>
      </p:sp>
      <p:sp>
        <p:nvSpPr>
          <p:cNvPr id="71683" name="Rectangle 3"/>
          <p:cNvSpPr>
            <a:spLocks noGrp="1" noChangeArrowheads="1"/>
          </p:cNvSpPr>
          <p:nvPr>
            <p:ph type="body" idx="1"/>
          </p:nvPr>
        </p:nvSpPr>
        <p:spPr bwMode="auto">
          <a:xfrm>
            <a:off x="-684584" y="1412776"/>
            <a:ext cx="9577064" cy="511256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2"/>
            <a:r>
              <a:rPr lang="en-GB" sz="2400" dirty="0">
                <a:solidFill>
                  <a:srgbClr val="000000"/>
                </a:solidFill>
              </a:rPr>
              <a:t>Indications</a:t>
            </a:r>
          </a:p>
          <a:p>
            <a:pPr lvl="3"/>
            <a:r>
              <a:rPr lang="en-GB" sz="2400" dirty="0">
                <a:solidFill>
                  <a:srgbClr val="000000"/>
                </a:solidFill>
              </a:rPr>
              <a:t>Cryopreservation:</a:t>
            </a:r>
          </a:p>
          <a:p>
            <a:pPr lvl="4"/>
            <a:r>
              <a:rPr lang="en-GB" sz="2400" dirty="0">
                <a:solidFill>
                  <a:srgbClr val="000000"/>
                </a:solidFill>
              </a:rPr>
              <a:t>Allows stud dog owners to preserve valuable genetic material for future breeding</a:t>
            </a:r>
          </a:p>
          <a:p>
            <a:pPr lvl="4"/>
            <a:r>
              <a:rPr lang="en-GB" sz="2400" dirty="0">
                <a:solidFill>
                  <a:srgbClr val="000000"/>
                </a:solidFill>
              </a:rPr>
              <a:t>Allows for breeding when the male is dead or no longer fertile</a:t>
            </a:r>
          </a:p>
          <a:p>
            <a:pPr lvl="4"/>
            <a:r>
              <a:rPr lang="en-GB" sz="2400" dirty="0">
                <a:solidFill>
                  <a:srgbClr val="000000"/>
                </a:solidFill>
              </a:rPr>
              <a:t>Allows for breeding to a male that is unavailable for breeding</a:t>
            </a:r>
          </a:p>
          <a:p>
            <a:pPr lvl="4"/>
            <a:r>
              <a:rPr lang="en-GB" sz="2400" dirty="0">
                <a:solidFill>
                  <a:srgbClr val="000000"/>
                </a:solidFill>
              </a:rPr>
              <a:t>Allows for international exchange over long distances or when quarantine exists</a:t>
            </a:r>
          </a:p>
        </p:txBody>
      </p:sp>
    </p:spTree>
    <p:extLst>
      <p:ext uri="{BB962C8B-B14F-4D97-AF65-F5344CB8AC3E}">
        <p14:creationId xmlns:p14="http://schemas.microsoft.com/office/powerpoint/2010/main" xmlns="" val="29354315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Grafik 9" descr="New-Minitube-Logo_Pantone.gif"/>
          <p:cNvPicPr>
            <a:picLocks noChangeAspect="1"/>
          </p:cNvPicPr>
          <p:nvPr/>
        </p:nvPicPr>
        <p:blipFill>
          <a:blip r:embed="rId3"/>
          <a:srcRect/>
          <a:stretch>
            <a:fillRect/>
          </a:stretch>
        </p:blipFill>
        <p:spPr bwMode="auto">
          <a:xfrm>
            <a:off x="8016875" y="133350"/>
            <a:ext cx="1017588" cy="900113"/>
          </a:xfrm>
          <a:prstGeom prst="rect">
            <a:avLst/>
          </a:prstGeom>
          <a:noFill/>
          <a:ln w="9525">
            <a:noFill/>
            <a:miter lim="800000"/>
            <a:headEnd/>
            <a:tailEnd/>
          </a:ln>
        </p:spPr>
      </p:pic>
      <p:pic>
        <p:nvPicPr>
          <p:cNvPr id="21506" name="Picture 5" descr="LPWSimmet"/>
          <p:cNvPicPr>
            <a:picLocks noChangeAspect="1" noChangeArrowheads="1"/>
          </p:cNvPicPr>
          <p:nvPr/>
        </p:nvPicPr>
        <p:blipFill>
          <a:blip r:embed="rId4"/>
          <a:srcRect/>
          <a:stretch>
            <a:fillRect/>
          </a:stretch>
        </p:blipFill>
        <p:spPr bwMode="auto">
          <a:xfrm>
            <a:off x="6011863" y="1628775"/>
            <a:ext cx="2760662" cy="3960813"/>
          </a:xfrm>
          <a:prstGeom prst="rect">
            <a:avLst/>
          </a:prstGeom>
          <a:noFill/>
          <a:ln w="9525">
            <a:noFill/>
            <a:miter lim="800000"/>
            <a:headEnd/>
            <a:tailEnd/>
          </a:ln>
        </p:spPr>
      </p:pic>
      <p:pic>
        <p:nvPicPr>
          <p:cNvPr id="21507" name="Picture 3" descr="ASP"/>
          <p:cNvPicPr>
            <a:picLocks noChangeAspect="1" noChangeArrowheads="1"/>
          </p:cNvPicPr>
          <p:nvPr/>
        </p:nvPicPr>
        <p:blipFill>
          <a:blip r:embed="rId5"/>
          <a:srcRect/>
          <a:stretch>
            <a:fillRect/>
          </a:stretch>
        </p:blipFill>
        <p:spPr bwMode="auto">
          <a:xfrm>
            <a:off x="250825" y="3644900"/>
            <a:ext cx="3527425" cy="2952750"/>
          </a:xfrm>
          <a:prstGeom prst="rect">
            <a:avLst/>
          </a:prstGeom>
          <a:noFill/>
          <a:ln w="9525">
            <a:noFill/>
            <a:miter lim="800000"/>
            <a:headEnd/>
            <a:tailEnd/>
          </a:ln>
        </p:spPr>
      </p:pic>
      <p:pic>
        <p:nvPicPr>
          <p:cNvPr id="21509" name="Picture 2" descr="frischsamenroehrchen_2002_ohne Schriftzug"/>
          <p:cNvPicPr>
            <a:picLocks noChangeAspect="1" noChangeArrowheads="1"/>
          </p:cNvPicPr>
          <p:nvPr/>
        </p:nvPicPr>
        <p:blipFill>
          <a:blip r:embed="rId6"/>
          <a:srcRect/>
          <a:stretch>
            <a:fillRect/>
          </a:stretch>
        </p:blipFill>
        <p:spPr bwMode="auto">
          <a:xfrm rot="-1579536">
            <a:off x="-36513" y="1890713"/>
            <a:ext cx="6551613" cy="530225"/>
          </a:xfrm>
          <a:prstGeom prst="rect">
            <a:avLst/>
          </a:prstGeom>
          <a:noFill/>
          <a:ln w="9525">
            <a:noFill/>
            <a:miter lim="800000"/>
            <a:headEnd/>
            <a:tailEnd/>
          </a:ln>
        </p:spPr>
      </p:pic>
      <p:pic>
        <p:nvPicPr>
          <p:cNvPr id="7169" name="Picture 1"/>
          <p:cNvPicPr>
            <a:picLocks noChangeAspect="1" noChangeArrowheads="1"/>
          </p:cNvPicPr>
          <p:nvPr/>
        </p:nvPicPr>
        <p:blipFill>
          <a:blip r:embed="rId7"/>
          <a:srcRect/>
          <a:stretch>
            <a:fillRect/>
          </a:stretch>
        </p:blipFill>
        <p:spPr bwMode="auto">
          <a:xfrm>
            <a:off x="3571868" y="2428868"/>
            <a:ext cx="2530803" cy="2428892"/>
          </a:xfrm>
          <a:prstGeom prst="rect">
            <a:avLst/>
          </a:prstGeom>
          <a:noFill/>
          <a:ln w="9525">
            <a:noFill/>
            <a:miter lim="800000"/>
            <a:headEnd/>
            <a:tailEnd/>
          </a:ln>
          <a:effectLst/>
        </p:spPr>
      </p:pic>
    </p:spTree>
    <p:extLst>
      <p:ext uri="{BB962C8B-B14F-4D97-AF65-F5344CB8AC3E}">
        <p14:creationId xmlns:p14="http://schemas.microsoft.com/office/powerpoint/2010/main" xmlns="" val="565932039"/>
      </p:ext>
    </p:extLst>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468313" y="620688"/>
            <a:ext cx="8229600" cy="52322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smtClean="0">
                <a:solidFill>
                  <a:srgbClr val="0099FF"/>
                </a:solidFill>
              </a:rPr>
              <a:t>Semen freezing</a:t>
            </a:r>
            <a:endParaRPr lang="en-GB" sz="2400" b="1" dirty="0">
              <a:solidFill>
                <a:srgbClr val="0099FF"/>
              </a:solidFill>
            </a:endParaRPr>
          </a:p>
        </p:txBody>
      </p:sp>
      <p:sp>
        <p:nvSpPr>
          <p:cNvPr id="126979" name="Rectangle 3"/>
          <p:cNvSpPr>
            <a:spLocks noGrp="1" noChangeArrowheads="1"/>
          </p:cNvSpPr>
          <p:nvPr>
            <p:ph type="body" idx="1"/>
          </p:nvPr>
        </p:nvSpPr>
        <p:spPr bwMode="auto">
          <a:xfrm>
            <a:off x="683568" y="1484784"/>
            <a:ext cx="7715250" cy="475252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lnSpc>
                <a:spcPct val="80000"/>
              </a:lnSpc>
              <a:buFontTx/>
              <a:buNone/>
            </a:pPr>
            <a:endParaRPr lang="en-GB" sz="2800" b="1" dirty="0"/>
          </a:p>
          <a:p>
            <a:pPr lvl="1">
              <a:lnSpc>
                <a:spcPct val="80000"/>
              </a:lnSpc>
              <a:buFontTx/>
              <a:buNone/>
            </a:pPr>
            <a:r>
              <a:rPr lang="en-GB" sz="2800" dirty="0"/>
              <a:t>Whelping rates:</a:t>
            </a:r>
          </a:p>
          <a:p>
            <a:pPr lvl="1">
              <a:lnSpc>
                <a:spcPct val="80000"/>
              </a:lnSpc>
              <a:buFontTx/>
              <a:buNone/>
            </a:pPr>
            <a:endParaRPr lang="en-GB" sz="2800" dirty="0"/>
          </a:p>
          <a:p>
            <a:pPr lvl="1">
              <a:lnSpc>
                <a:spcPct val="80000"/>
              </a:lnSpc>
            </a:pPr>
            <a:r>
              <a:rPr lang="en-GB" sz="2800" dirty="0"/>
              <a:t>Results after AI with frozen-thawed semen are highly variable and depend on:</a:t>
            </a:r>
          </a:p>
          <a:p>
            <a:pPr lvl="1">
              <a:lnSpc>
                <a:spcPct val="80000"/>
              </a:lnSpc>
            </a:pPr>
            <a:endParaRPr lang="en-GB" sz="2800" dirty="0"/>
          </a:p>
          <a:p>
            <a:pPr lvl="2">
              <a:lnSpc>
                <a:spcPct val="80000"/>
              </a:lnSpc>
            </a:pPr>
            <a:r>
              <a:rPr lang="en-GB" sz="2800" dirty="0"/>
              <a:t>Method used</a:t>
            </a:r>
          </a:p>
          <a:p>
            <a:pPr lvl="2">
              <a:lnSpc>
                <a:spcPct val="80000"/>
              </a:lnSpc>
            </a:pPr>
            <a:r>
              <a:rPr lang="en-GB" sz="2800" dirty="0"/>
              <a:t>Site of deposition</a:t>
            </a:r>
          </a:p>
          <a:p>
            <a:pPr lvl="2">
              <a:lnSpc>
                <a:spcPct val="80000"/>
              </a:lnSpc>
            </a:pPr>
            <a:r>
              <a:rPr lang="en-GB" sz="2800" dirty="0"/>
              <a:t>Number of inseminations and inseminated sperm</a:t>
            </a:r>
          </a:p>
          <a:p>
            <a:pPr lvl="2">
              <a:lnSpc>
                <a:spcPct val="80000"/>
              </a:lnSpc>
            </a:pPr>
            <a:r>
              <a:rPr lang="en-GB" sz="2800" dirty="0"/>
              <a:t>Semen quality, handling ….</a:t>
            </a:r>
          </a:p>
        </p:txBody>
      </p:sp>
    </p:spTree>
    <p:extLst>
      <p:ext uri="{BB962C8B-B14F-4D97-AF65-F5344CB8AC3E}">
        <p14:creationId xmlns:p14="http://schemas.microsoft.com/office/powerpoint/2010/main" xmlns="" val="35507117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288" y="509252"/>
            <a:ext cx="7489825" cy="523220"/>
          </a:xfrm>
        </p:spPr>
        <p:txBody>
          <a:bodyPr/>
          <a:lstStyle/>
          <a:p>
            <a:r>
              <a:rPr lang="en-GB" dirty="0" smtClean="0">
                <a:solidFill>
                  <a:srgbClr val="0099FF"/>
                </a:solidFill>
              </a:rPr>
              <a:t>Freezing unit</a:t>
            </a:r>
            <a:endParaRPr lang="en-GB"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xmlns="" val="1241255059"/>
              </p:ext>
            </p:extLst>
          </p:nvPr>
        </p:nvGraphicFramePr>
        <p:xfrm>
          <a:off x="2987824" y="3789040"/>
          <a:ext cx="5616624" cy="2880320"/>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177230"/>
            <a:ext cx="2510776" cy="2539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3411620"/>
      </p:ext>
    </p:extLst>
  </p:cSld>
  <p:clrMapOvr>
    <a:masterClrMapping/>
  </p:clrMapOvr>
  <p:transition spd="slow">
    <p:pull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xfrm>
            <a:off x="468313" y="548680"/>
            <a:ext cx="8229600" cy="865187"/>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Breeding management</a:t>
            </a:r>
            <a:endParaRPr lang="en-GB" sz="2400" b="1" dirty="0">
              <a:solidFill>
                <a:srgbClr val="0099FF"/>
              </a:solidFill>
            </a:endParaRPr>
          </a:p>
        </p:txBody>
      </p:sp>
      <p:sp>
        <p:nvSpPr>
          <p:cNvPr id="133123" name="Rectangle 3"/>
          <p:cNvSpPr>
            <a:spLocks noGrp="1" noChangeArrowheads="1"/>
          </p:cNvSpPr>
          <p:nvPr>
            <p:ph type="body" idx="1"/>
          </p:nvPr>
        </p:nvSpPr>
        <p:spPr bwMode="auto">
          <a:xfrm>
            <a:off x="539750" y="1556792"/>
            <a:ext cx="7715250" cy="4176464"/>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buFontTx/>
              <a:buNone/>
            </a:pPr>
            <a:endParaRPr lang="en-GB" sz="2400" b="1" dirty="0"/>
          </a:p>
          <a:p>
            <a:pPr lvl="1"/>
            <a:r>
              <a:rPr lang="en-GB" sz="2400" dirty="0"/>
              <a:t>Mono-oestrus: one cycle per season??? </a:t>
            </a:r>
          </a:p>
          <a:p>
            <a:pPr lvl="1"/>
            <a:r>
              <a:rPr lang="en-GB" sz="2400" dirty="0"/>
              <a:t>Seasonal </a:t>
            </a:r>
            <a:r>
              <a:rPr lang="en-GB" sz="2400" dirty="0">
                <a:sym typeface="Wingdings" pitchFamily="2" charset="2"/>
              </a:rPr>
              <a:t> </a:t>
            </a:r>
            <a:r>
              <a:rPr lang="en-GB" sz="2400" dirty="0"/>
              <a:t>but:</a:t>
            </a:r>
          </a:p>
          <a:p>
            <a:pPr lvl="2"/>
            <a:r>
              <a:rPr lang="en-GB" sz="2400" dirty="0"/>
              <a:t>Mean inter-oestrous interval 7 months</a:t>
            </a:r>
          </a:p>
          <a:p>
            <a:pPr lvl="3"/>
            <a:r>
              <a:rPr lang="en-GB" sz="2400" dirty="0"/>
              <a:t>No real correlation with season</a:t>
            </a:r>
          </a:p>
          <a:p>
            <a:pPr lvl="3"/>
            <a:r>
              <a:rPr lang="en-GB" sz="2400" dirty="0"/>
              <a:t>Highly variable between breeds</a:t>
            </a:r>
          </a:p>
          <a:p>
            <a:pPr lvl="3"/>
            <a:r>
              <a:rPr lang="en-GB" sz="2400" dirty="0"/>
              <a:t>High variations in the same breed</a:t>
            </a:r>
          </a:p>
          <a:p>
            <a:pPr lvl="3"/>
            <a:r>
              <a:rPr lang="en-GB" sz="2400" dirty="0"/>
              <a:t>High variations in the same animal</a:t>
            </a:r>
          </a:p>
          <a:p>
            <a:pPr lvl="2"/>
            <a:r>
              <a:rPr lang="en-GB" sz="2400" dirty="0"/>
              <a:t>Keyword about canine cycle: </a:t>
            </a:r>
            <a:r>
              <a:rPr lang="en-GB" sz="2400" b="1" u="sng" dirty="0">
                <a:solidFill>
                  <a:srgbClr val="FFC000"/>
                </a:solidFill>
              </a:rPr>
              <a:t>VARIABILITY</a:t>
            </a:r>
          </a:p>
        </p:txBody>
      </p:sp>
    </p:spTree>
    <p:extLst>
      <p:ext uri="{BB962C8B-B14F-4D97-AF65-F5344CB8AC3E}">
        <p14:creationId xmlns:p14="http://schemas.microsoft.com/office/powerpoint/2010/main" xmlns="" val="33658954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468313" y="620688"/>
            <a:ext cx="8229600" cy="865187"/>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Breeding management</a:t>
            </a:r>
            <a:endParaRPr lang="en-GB" sz="2400" b="1" dirty="0">
              <a:solidFill>
                <a:srgbClr val="0099FF"/>
              </a:solidFill>
            </a:endParaRPr>
          </a:p>
        </p:txBody>
      </p:sp>
      <p:sp>
        <p:nvSpPr>
          <p:cNvPr id="135171" name="Rectangle 3"/>
          <p:cNvSpPr>
            <a:spLocks noGrp="1" noChangeArrowheads="1"/>
          </p:cNvSpPr>
          <p:nvPr>
            <p:ph type="body" idx="1"/>
          </p:nvPr>
        </p:nvSpPr>
        <p:spPr bwMode="auto">
          <a:xfrm>
            <a:off x="179512" y="2133600"/>
            <a:ext cx="8640960" cy="3599656"/>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buFontTx/>
              <a:buNone/>
            </a:pPr>
            <a:r>
              <a:rPr lang="en-GB" sz="2800" dirty="0"/>
              <a:t>Canine oestrous cycle</a:t>
            </a:r>
          </a:p>
          <a:p>
            <a:pPr lvl="1">
              <a:buFontTx/>
              <a:buNone/>
            </a:pPr>
            <a:endParaRPr lang="en-GB" sz="2800" dirty="0"/>
          </a:p>
          <a:p>
            <a:pPr lvl="1">
              <a:buFontTx/>
              <a:buNone/>
            </a:pPr>
            <a:r>
              <a:rPr lang="en-GB" sz="2800" b="1" dirty="0" smtClean="0"/>
              <a:t>Relations </a:t>
            </a:r>
            <a:r>
              <a:rPr lang="en-GB" sz="2800" b="1" dirty="0"/>
              <a:t>between sexual behaviour and cycle:</a:t>
            </a:r>
          </a:p>
          <a:p>
            <a:pPr lvl="1">
              <a:buFontTx/>
              <a:buNone/>
            </a:pPr>
            <a:r>
              <a:rPr lang="en-GB" sz="2800" dirty="0"/>
              <a:t>		Pro-oestrous: </a:t>
            </a:r>
            <a:r>
              <a:rPr lang="en-GB" sz="2800" dirty="0" smtClean="0"/>
              <a:t>average 9 days (2-27 days)</a:t>
            </a:r>
            <a:endParaRPr lang="en-GB" sz="2800" dirty="0"/>
          </a:p>
          <a:p>
            <a:pPr lvl="1">
              <a:buFontTx/>
              <a:buNone/>
            </a:pPr>
            <a:r>
              <a:rPr lang="en-GB" sz="2800" dirty="0"/>
              <a:t>		Oestrous: </a:t>
            </a:r>
            <a:r>
              <a:rPr lang="en-GB" sz="2800" dirty="0" smtClean="0"/>
              <a:t>average 9 days (3-21 days)</a:t>
            </a:r>
            <a:endParaRPr lang="en-GB" sz="2800" dirty="0"/>
          </a:p>
        </p:txBody>
      </p:sp>
    </p:spTree>
    <p:extLst>
      <p:ext uri="{BB962C8B-B14F-4D97-AF65-F5344CB8AC3E}">
        <p14:creationId xmlns:p14="http://schemas.microsoft.com/office/powerpoint/2010/main" xmlns="" val="29503349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468313" y="548680"/>
            <a:ext cx="8229600" cy="865187"/>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Breeding management</a:t>
            </a:r>
            <a:endParaRPr lang="en-GB" sz="2400" b="1" dirty="0">
              <a:solidFill>
                <a:srgbClr val="0099FF"/>
              </a:solidFill>
            </a:endParaRPr>
          </a:p>
        </p:txBody>
      </p:sp>
      <p:sp>
        <p:nvSpPr>
          <p:cNvPr id="131075" name="Rectangle 3"/>
          <p:cNvSpPr>
            <a:spLocks noGrp="1" noChangeArrowheads="1"/>
          </p:cNvSpPr>
          <p:nvPr>
            <p:ph type="body" idx="1"/>
          </p:nvPr>
        </p:nvSpPr>
        <p:spPr bwMode="auto">
          <a:xfrm>
            <a:off x="611188" y="1412776"/>
            <a:ext cx="7715250" cy="3959225"/>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lnSpc>
                <a:spcPct val="80000"/>
              </a:lnSpc>
              <a:buFontTx/>
              <a:buNone/>
            </a:pPr>
            <a:endParaRPr lang="en-GB" sz="2400" b="1" dirty="0"/>
          </a:p>
          <a:p>
            <a:pPr lvl="1">
              <a:lnSpc>
                <a:spcPct val="80000"/>
              </a:lnSpc>
            </a:pPr>
            <a:r>
              <a:rPr lang="en-GB" sz="2400" dirty="0"/>
              <a:t>Should begin 3-5 days after first </a:t>
            </a:r>
            <a:r>
              <a:rPr lang="en-GB" sz="2400" dirty="0" smtClean="0"/>
              <a:t>bleedings:</a:t>
            </a:r>
          </a:p>
          <a:p>
            <a:pPr lvl="2">
              <a:lnSpc>
                <a:spcPct val="80000"/>
              </a:lnSpc>
            </a:pPr>
            <a:r>
              <a:rPr lang="en-GB" sz="2400" dirty="0" smtClean="0"/>
              <a:t>Vaginal </a:t>
            </a:r>
            <a:r>
              <a:rPr lang="en-GB" sz="2400" dirty="0"/>
              <a:t>smears</a:t>
            </a:r>
          </a:p>
          <a:p>
            <a:pPr lvl="2">
              <a:lnSpc>
                <a:spcPct val="80000"/>
              </a:lnSpc>
            </a:pPr>
            <a:r>
              <a:rPr lang="en-GB" sz="2400" dirty="0"/>
              <a:t>Vaginoscopy</a:t>
            </a:r>
          </a:p>
          <a:p>
            <a:pPr lvl="2">
              <a:lnSpc>
                <a:spcPct val="80000"/>
              </a:lnSpc>
            </a:pPr>
            <a:r>
              <a:rPr lang="en-GB" sz="2400" dirty="0"/>
              <a:t>Progesterone </a:t>
            </a:r>
            <a:r>
              <a:rPr lang="en-GB" sz="2400" dirty="0" smtClean="0"/>
              <a:t>assays</a:t>
            </a:r>
          </a:p>
          <a:p>
            <a:pPr lvl="3">
              <a:lnSpc>
                <a:spcPct val="80000"/>
              </a:lnSpc>
            </a:pPr>
            <a:r>
              <a:rPr lang="en-GB" sz="2400" dirty="0" smtClean="0"/>
              <a:t>Best </a:t>
            </a:r>
            <a:r>
              <a:rPr lang="en-GB" sz="2400" dirty="0"/>
              <a:t>to inseminate with fresh semen or mate twice at 48 h interval from 5-7 </a:t>
            </a:r>
            <a:r>
              <a:rPr lang="en-GB" sz="2400" dirty="0" err="1"/>
              <a:t>ng</a:t>
            </a:r>
            <a:r>
              <a:rPr lang="en-GB" sz="2400" dirty="0"/>
              <a:t>/ml</a:t>
            </a:r>
          </a:p>
          <a:p>
            <a:pPr lvl="3">
              <a:lnSpc>
                <a:spcPct val="80000"/>
              </a:lnSpc>
            </a:pPr>
            <a:r>
              <a:rPr lang="en-GB" sz="2400" dirty="0"/>
              <a:t>Best to inseminate with frozen semen or poor quality semen twice at 24 h interval from 9-10 </a:t>
            </a:r>
            <a:r>
              <a:rPr lang="en-GB" sz="2400" dirty="0" err="1" smtClean="0"/>
              <a:t>ng</a:t>
            </a:r>
            <a:r>
              <a:rPr lang="en-GB" sz="2400" dirty="0" smtClean="0"/>
              <a:t>/ml</a:t>
            </a:r>
          </a:p>
          <a:p>
            <a:pPr lvl="3">
              <a:lnSpc>
                <a:spcPct val="80000"/>
              </a:lnSpc>
            </a:pPr>
            <a:endParaRPr lang="en-GB" sz="2400" dirty="0">
              <a:solidFill>
                <a:srgbClr val="FF0000"/>
              </a:solidFill>
            </a:endParaRPr>
          </a:p>
          <a:p>
            <a:pPr lvl="3">
              <a:lnSpc>
                <a:spcPct val="80000"/>
              </a:lnSpc>
            </a:pPr>
            <a:endParaRPr lang="en-GB" sz="2400" dirty="0" smtClean="0">
              <a:solidFill>
                <a:srgbClr val="FF0000"/>
              </a:solidFill>
            </a:endParaRPr>
          </a:p>
          <a:p>
            <a:pPr marL="1371600" lvl="3" indent="0">
              <a:lnSpc>
                <a:spcPct val="80000"/>
              </a:lnSpc>
              <a:buNone/>
            </a:pPr>
            <a:r>
              <a:rPr lang="en-GB" sz="2400" dirty="0" smtClean="0">
                <a:solidFill>
                  <a:srgbClr val="FF0000"/>
                </a:solidFill>
              </a:rPr>
              <a:t>Poor </a:t>
            </a:r>
            <a:r>
              <a:rPr lang="en-GB" sz="2400" dirty="0">
                <a:solidFill>
                  <a:srgbClr val="FF0000"/>
                </a:solidFill>
              </a:rPr>
              <a:t>breeding management is the main cause of infertility in the bitch </a:t>
            </a:r>
          </a:p>
        </p:txBody>
      </p:sp>
    </p:spTree>
    <p:extLst>
      <p:ext uri="{BB962C8B-B14F-4D97-AF65-F5344CB8AC3E}">
        <p14:creationId xmlns:p14="http://schemas.microsoft.com/office/powerpoint/2010/main" xmlns="" val="1312468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19527"/>
            <a:ext cx="8229600" cy="523220"/>
          </a:xfrm>
        </p:spPr>
        <p:txBody>
          <a:bodyPr/>
          <a:lstStyle/>
          <a:p>
            <a:r>
              <a:rPr lang="en-GB" dirty="0" smtClean="0">
                <a:solidFill>
                  <a:srgbClr val="0099FF"/>
                </a:solidFill>
              </a:rPr>
              <a:t>Progesterone measurement</a:t>
            </a:r>
            <a:endParaRPr lang="en-GB" dirty="0"/>
          </a:p>
        </p:txBody>
      </p:sp>
      <p:pic>
        <p:nvPicPr>
          <p:cNvPr id="5" name="Picture 17" descr="21800_0000_eProCheck Klappe zu_02040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1893019"/>
            <a:ext cx="5040313" cy="4632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feld 5"/>
          <p:cNvSpPr txBox="1"/>
          <p:nvPr/>
        </p:nvSpPr>
        <p:spPr>
          <a:xfrm>
            <a:off x="323528" y="1484784"/>
            <a:ext cx="3816424" cy="2000548"/>
          </a:xfrm>
          <a:prstGeom prst="rect">
            <a:avLst/>
          </a:prstGeom>
          <a:noFill/>
        </p:spPr>
        <p:txBody>
          <a:bodyPr wrap="square" rtlCol="0">
            <a:spAutoFit/>
          </a:bodyPr>
          <a:lstStyle/>
          <a:p>
            <a:r>
              <a:rPr lang="de-DE" sz="2000" dirty="0" smtClean="0">
                <a:solidFill>
                  <a:srgbClr val="002060"/>
                </a:solidFill>
                <a:latin typeface="+mn-lt"/>
              </a:rPr>
              <a:t>eProCheck </a:t>
            </a:r>
            <a:r>
              <a:rPr lang="de-DE" sz="2000" dirty="0" err="1" smtClean="0">
                <a:solidFill>
                  <a:srgbClr val="002060"/>
                </a:solidFill>
                <a:latin typeface="+mn-lt"/>
              </a:rPr>
              <a:t>measures</a:t>
            </a:r>
            <a:r>
              <a:rPr lang="de-DE" sz="2000" dirty="0" smtClean="0">
                <a:solidFill>
                  <a:srgbClr val="002060"/>
                </a:solidFill>
                <a:latin typeface="+mn-lt"/>
              </a:rPr>
              <a:t> </a:t>
            </a:r>
            <a:r>
              <a:rPr lang="de-DE" sz="2000" dirty="0" err="1" smtClean="0">
                <a:solidFill>
                  <a:srgbClr val="002060"/>
                </a:solidFill>
                <a:latin typeface="+mn-lt"/>
              </a:rPr>
              <a:t>Progesterone</a:t>
            </a:r>
            <a:r>
              <a:rPr lang="de-DE" sz="2000" dirty="0" smtClean="0">
                <a:solidFill>
                  <a:srgbClr val="002060"/>
                </a:solidFill>
                <a:latin typeface="+mn-lt"/>
              </a:rPr>
              <a:t> </a:t>
            </a:r>
            <a:r>
              <a:rPr lang="de-DE" sz="2000" dirty="0" err="1" smtClean="0">
                <a:solidFill>
                  <a:srgbClr val="002060"/>
                </a:solidFill>
                <a:latin typeface="+mn-lt"/>
              </a:rPr>
              <a:t>automatically</a:t>
            </a:r>
            <a:endParaRPr lang="de-DE" sz="2000" dirty="0" smtClean="0">
              <a:solidFill>
                <a:srgbClr val="002060"/>
              </a:solidFill>
              <a:latin typeface="+mn-lt"/>
            </a:endParaRPr>
          </a:p>
          <a:p>
            <a:endParaRPr lang="de-DE" sz="2000" dirty="0">
              <a:solidFill>
                <a:srgbClr val="002060"/>
              </a:solidFill>
              <a:latin typeface="+mn-lt"/>
            </a:endParaRPr>
          </a:p>
          <a:p>
            <a:r>
              <a:rPr lang="de-DE" sz="2000" dirty="0" smtClean="0">
                <a:solidFill>
                  <a:srgbClr val="002060"/>
                </a:solidFill>
                <a:latin typeface="+mn-lt"/>
              </a:rPr>
              <a:t>Serum sample </a:t>
            </a:r>
            <a:r>
              <a:rPr lang="de-DE" sz="2000" dirty="0" err="1" smtClean="0">
                <a:solidFill>
                  <a:srgbClr val="002060"/>
                </a:solidFill>
                <a:latin typeface="+mn-lt"/>
              </a:rPr>
              <a:t>necessary</a:t>
            </a:r>
            <a:endParaRPr lang="de-DE" sz="2000" dirty="0" smtClean="0">
              <a:solidFill>
                <a:srgbClr val="002060"/>
              </a:solidFill>
              <a:latin typeface="+mn-lt"/>
            </a:endParaRPr>
          </a:p>
          <a:p>
            <a:endParaRPr lang="de-DE" sz="2000" dirty="0">
              <a:latin typeface="+mn-lt"/>
            </a:endParaRPr>
          </a:p>
          <a:p>
            <a:endParaRPr lang="en-GB" sz="2400" dirty="0"/>
          </a:p>
        </p:txBody>
      </p:sp>
    </p:spTree>
    <p:extLst>
      <p:ext uri="{BB962C8B-B14F-4D97-AF65-F5344CB8AC3E}">
        <p14:creationId xmlns:p14="http://schemas.microsoft.com/office/powerpoint/2010/main" xmlns="" val="1410136257"/>
      </p:ext>
    </p:extLst>
  </p:cSld>
  <p:clrMapOvr>
    <a:masterClrMapping/>
  </p:clrMapOvr>
  <p:transition spd="slow">
    <p:pull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bwMode="auto">
          <a:xfrm>
            <a:off x="468313" y="620688"/>
            <a:ext cx="8229600" cy="865187"/>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Breeding management</a:t>
            </a:r>
            <a:endParaRPr lang="en-GB" sz="2400" b="1" dirty="0">
              <a:solidFill>
                <a:srgbClr val="0099FF"/>
              </a:solidFill>
            </a:endParaRPr>
          </a:p>
        </p:txBody>
      </p:sp>
      <p:sp>
        <p:nvSpPr>
          <p:cNvPr id="141315" name="Rectangle 3"/>
          <p:cNvSpPr>
            <a:spLocks noGrp="1" noChangeArrowheads="1"/>
          </p:cNvSpPr>
          <p:nvPr>
            <p:ph type="body" idx="1"/>
          </p:nvPr>
        </p:nvSpPr>
        <p:spPr bwMode="auto">
          <a:xfrm>
            <a:off x="611188" y="1268760"/>
            <a:ext cx="7715250" cy="5184576"/>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buFontTx/>
              <a:buNone/>
            </a:pPr>
            <a:r>
              <a:rPr lang="en-GB" sz="2400" u="sng" dirty="0"/>
              <a:t>Vaginal smears</a:t>
            </a:r>
          </a:p>
          <a:p>
            <a:pPr lvl="2"/>
            <a:r>
              <a:rPr lang="en-GB" sz="2400" dirty="0" smtClean="0"/>
              <a:t>Easy </a:t>
            </a:r>
            <a:r>
              <a:rPr lang="en-GB" sz="2400" dirty="0"/>
              <a:t>and cheap</a:t>
            </a:r>
          </a:p>
          <a:p>
            <a:pPr lvl="3"/>
            <a:r>
              <a:rPr lang="en-GB" sz="2400" dirty="0"/>
              <a:t>Cotton swab into the vagina</a:t>
            </a:r>
          </a:p>
          <a:p>
            <a:pPr lvl="3"/>
            <a:r>
              <a:rPr lang="en-GB" sz="2400" dirty="0"/>
              <a:t>Scraping the mucosa</a:t>
            </a:r>
          </a:p>
          <a:p>
            <a:pPr lvl="3"/>
            <a:r>
              <a:rPr lang="en-GB" sz="2400" dirty="0"/>
              <a:t>Rolling the swab on the slide</a:t>
            </a:r>
          </a:p>
          <a:p>
            <a:pPr lvl="3"/>
            <a:r>
              <a:rPr lang="en-GB" sz="2400" dirty="0"/>
              <a:t>Diff-Quick and/or Harris-</a:t>
            </a:r>
            <a:r>
              <a:rPr lang="en-GB" sz="2400" dirty="0" err="1"/>
              <a:t>Schorr</a:t>
            </a:r>
            <a:endParaRPr lang="en-GB" sz="2400" dirty="0"/>
          </a:p>
          <a:p>
            <a:pPr lvl="2"/>
            <a:r>
              <a:rPr lang="en-GB" sz="2400" dirty="0"/>
              <a:t>No possibility to predict ovulation or the time peak </a:t>
            </a:r>
            <a:r>
              <a:rPr lang="en-GB" sz="2400" dirty="0" smtClean="0"/>
              <a:t>fertility</a:t>
            </a:r>
          </a:p>
          <a:p>
            <a:pPr marL="914400" lvl="2" indent="0">
              <a:buNone/>
            </a:pPr>
            <a:endParaRPr lang="en-GB" sz="2400" dirty="0" smtClean="0"/>
          </a:p>
          <a:p>
            <a:pPr marL="914400" lvl="2" indent="0">
              <a:buNone/>
            </a:pPr>
            <a:r>
              <a:rPr lang="en-GB" sz="2400" dirty="0" smtClean="0"/>
              <a:t>The </a:t>
            </a:r>
            <a:r>
              <a:rPr lang="en-GB" sz="2400" dirty="0"/>
              <a:t>use of vaginal smears improve results of breeding management from 40% up to 60-65% of success rate</a:t>
            </a:r>
          </a:p>
          <a:p>
            <a:pPr lvl="2"/>
            <a:endParaRPr lang="en-GB" sz="2400" dirty="0"/>
          </a:p>
        </p:txBody>
      </p:sp>
    </p:spTree>
    <p:extLst>
      <p:ext uri="{BB962C8B-B14F-4D97-AF65-F5344CB8AC3E}">
        <p14:creationId xmlns:p14="http://schemas.microsoft.com/office/powerpoint/2010/main" xmlns="" val="21425667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bwMode="auto">
          <a:xfrm>
            <a:off x="468313" y="620688"/>
            <a:ext cx="8229600" cy="865187"/>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Breeding management</a:t>
            </a:r>
            <a:endParaRPr lang="en-GB" sz="2400" b="1" dirty="0">
              <a:solidFill>
                <a:srgbClr val="0099FF"/>
              </a:solidFill>
            </a:endParaRPr>
          </a:p>
        </p:txBody>
      </p:sp>
      <p:sp>
        <p:nvSpPr>
          <p:cNvPr id="145411" name="Rectangle 3"/>
          <p:cNvSpPr>
            <a:spLocks noGrp="1" noChangeArrowheads="1"/>
          </p:cNvSpPr>
          <p:nvPr>
            <p:ph type="body" idx="1"/>
          </p:nvPr>
        </p:nvSpPr>
        <p:spPr bwMode="auto">
          <a:xfrm>
            <a:off x="611188" y="2133600"/>
            <a:ext cx="7715250" cy="3959225"/>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lnSpc>
                <a:spcPct val="80000"/>
              </a:lnSpc>
              <a:buFontTx/>
              <a:buNone/>
            </a:pPr>
            <a:r>
              <a:rPr lang="en-GB" sz="2000" b="1"/>
              <a:t>Pro-Oestrous</a:t>
            </a:r>
          </a:p>
          <a:p>
            <a:pPr lvl="2">
              <a:lnSpc>
                <a:spcPct val="80000"/>
              </a:lnSpc>
            </a:pPr>
            <a:r>
              <a:rPr lang="en-GB" sz="1800"/>
              <a:t>Red blood cells</a:t>
            </a:r>
          </a:p>
          <a:p>
            <a:pPr lvl="2">
              <a:lnSpc>
                <a:spcPct val="80000"/>
              </a:lnSpc>
            </a:pPr>
            <a:r>
              <a:rPr lang="en-GB" sz="1800"/>
              <a:t>Mitosis</a:t>
            </a:r>
          </a:p>
          <a:p>
            <a:pPr lvl="2">
              <a:lnSpc>
                <a:spcPct val="80000"/>
              </a:lnSpc>
            </a:pPr>
            <a:r>
              <a:rPr lang="en-GB" sz="1800"/>
              <a:t>Different types of cells</a:t>
            </a:r>
          </a:p>
          <a:p>
            <a:pPr lvl="3">
              <a:lnSpc>
                <a:spcPct val="80000"/>
              </a:lnSpc>
            </a:pPr>
            <a:r>
              <a:rPr lang="en-GB" sz="1600"/>
              <a:t>Parabasal</a:t>
            </a:r>
          </a:p>
          <a:p>
            <a:pPr lvl="3">
              <a:lnSpc>
                <a:spcPct val="80000"/>
              </a:lnSpc>
            </a:pPr>
            <a:r>
              <a:rPr lang="en-GB" sz="1600"/>
              <a:t>Intermediate</a:t>
            </a:r>
          </a:p>
          <a:p>
            <a:pPr lvl="3">
              <a:lnSpc>
                <a:spcPct val="80000"/>
              </a:lnSpc>
            </a:pPr>
            <a:r>
              <a:rPr lang="en-GB" sz="1600"/>
              <a:t>Superficial (=late Pro-Oestrous)</a:t>
            </a:r>
          </a:p>
          <a:p>
            <a:pPr lvl="1">
              <a:lnSpc>
                <a:spcPct val="80000"/>
              </a:lnSpc>
              <a:buFontTx/>
              <a:buNone/>
            </a:pPr>
            <a:r>
              <a:rPr lang="en-GB" sz="2000" b="1"/>
              <a:t>Oestrous</a:t>
            </a:r>
          </a:p>
          <a:p>
            <a:pPr lvl="2">
              <a:lnSpc>
                <a:spcPct val="80000"/>
              </a:lnSpc>
            </a:pPr>
            <a:r>
              <a:rPr lang="en-GB" sz="1800"/>
              <a:t>Decrease in RBC</a:t>
            </a:r>
          </a:p>
          <a:p>
            <a:pPr lvl="2">
              <a:lnSpc>
                <a:spcPct val="80000"/>
              </a:lnSpc>
            </a:pPr>
            <a:r>
              <a:rPr lang="en-GB" sz="1800"/>
              <a:t>Only superficial cells</a:t>
            </a:r>
          </a:p>
          <a:p>
            <a:pPr lvl="3">
              <a:lnSpc>
                <a:spcPct val="80000"/>
              </a:lnSpc>
            </a:pPr>
            <a:r>
              <a:rPr lang="en-GB" sz="1600"/>
              <a:t>Picnotic</a:t>
            </a:r>
          </a:p>
          <a:p>
            <a:pPr lvl="3">
              <a:lnSpc>
                <a:spcPct val="80000"/>
              </a:lnSpc>
            </a:pPr>
            <a:r>
              <a:rPr lang="en-GB" sz="1600"/>
              <a:t>Anuclear</a:t>
            </a:r>
          </a:p>
          <a:p>
            <a:pPr lvl="3">
              <a:lnSpc>
                <a:spcPct val="80000"/>
              </a:lnSpc>
            </a:pPr>
            <a:r>
              <a:rPr lang="en-GB" sz="1600"/>
              <a:t>cornified</a:t>
            </a:r>
          </a:p>
          <a:p>
            <a:pPr lvl="2">
              <a:lnSpc>
                <a:spcPct val="80000"/>
              </a:lnSpc>
            </a:pPr>
            <a:r>
              <a:rPr lang="en-GB" sz="1800"/>
              <a:t>No other cells!</a:t>
            </a:r>
          </a:p>
        </p:txBody>
      </p:sp>
      <p:pic>
        <p:nvPicPr>
          <p:cNvPr id="14541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43575" y="2133600"/>
            <a:ext cx="1924050" cy="150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541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6600" y="4292600"/>
            <a:ext cx="1924050" cy="147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14776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468313" y="548680"/>
            <a:ext cx="8229600" cy="865187"/>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Breeding management</a:t>
            </a:r>
            <a:endParaRPr lang="en-GB" sz="2400" b="1" dirty="0">
              <a:solidFill>
                <a:srgbClr val="0099FF"/>
              </a:solidFill>
            </a:endParaRPr>
          </a:p>
        </p:txBody>
      </p:sp>
      <p:sp>
        <p:nvSpPr>
          <p:cNvPr id="147459" name="Rectangle 3"/>
          <p:cNvSpPr>
            <a:spLocks noGrp="1" noChangeArrowheads="1"/>
          </p:cNvSpPr>
          <p:nvPr>
            <p:ph type="body" idx="1"/>
          </p:nvPr>
        </p:nvSpPr>
        <p:spPr bwMode="auto">
          <a:xfrm>
            <a:off x="323850" y="1773238"/>
            <a:ext cx="5400675" cy="4319587"/>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lnSpc>
                <a:spcPct val="80000"/>
              </a:lnSpc>
              <a:buFontTx/>
              <a:buNone/>
            </a:pPr>
            <a:r>
              <a:rPr lang="en-GB" sz="2000" b="1"/>
              <a:t>Met-Oestrous</a:t>
            </a:r>
          </a:p>
          <a:p>
            <a:pPr lvl="2">
              <a:lnSpc>
                <a:spcPct val="80000"/>
              </a:lnSpc>
            </a:pPr>
            <a:r>
              <a:rPr lang="en-GB" sz="1800"/>
              <a:t>More than 20% nucleated cells</a:t>
            </a:r>
          </a:p>
          <a:p>
            <a:pPr lvl="2">
              <a:lnSpc>
                <a:spcPct val="80000"/>
              </a:lnSpc>
            </a:pPr>
            <a:r>
              <a:rPr lang="en-GB" sz="1800"/>
              <a:t>“Rush”</a:t>
            </a:r>
          </a:p>
          <a:p>
            <a:pPr lvl="3">
              <a:lnSpc>
                <a:spcPct val="80000"/>
              </a:lnSpc>
            </a:pPr>
            <a:r>
              <a:rPr lang="en-GB" sz="1800"/>
              <a:t>Leukocytes ++++</a:t>
            </a:r>
          </a:p>
          <a:p>
            <a:pPr lvl="3">
              <a:lnSpc>
                <a:spcPct val="80000"/>
              </a:lnSpc>
            </a:pPr>
            <a:r>
              <a:rPr lang="en-GB" sz="1800"/>
              <a:t>All types of cells </a:t>
            </a:r>
          </a:p>
          <a:p>
            <a:pPr lvl="3">
              <a:lnSpc>
                <a:spcPct val="80000"/>
              </a:lnSpc>
            </a:pPr>
            <a:r>
              <a:rPr lang="en-GB" sz="1800"/>
              <a:t>Met-oestrum cells (=big cell – no breeding!)</a:t>
            </a:r>
          </a:p>
          <a:p>
            <a:pPr lvl="3">
              <a:lnSpc>
                <a:spcPct val="80000"/>
              </a:lnSpc>
            </a:pPr>
            <a:r>
              <a:rPr lang="en-GB" sz="1800"/>
              <a:t>Foam cells </a:t>
            </a:r>
          </a:p>
          <a:p>
            <a:pPr lvl="3">
              <a:lnSpc>
                <a:spcPct val="80000"/>
              </a:lnSpc>
            </a:pPr>
            <a:r>
              <a:rPr lang="en-GB" sz="1800"/>
              <a:t>Mucus</a:t>
            </a:r>
          </a:p>
          <a:p>
            <a:pPr lvl="3">
              <a:lnSpc>
                <a:spcPct val="80000"/>
              </a:lnSpc>
            </a:pPr>
            <a:endParaRPr lang="en-GB" sz="1800"/>
          </a:p>
          <a:p>
            <a:pPr lvl="1">
              <a:lnSpc>
                <a:spcPct val="80000"/>
              </a:lnSpc>
              <a:buFontTx/>
              <a:buNone/>
            </a:pPr>
            <a:r>
              <a:rPr lang="en-GB" sz="2000" b="1"/>
              <a:t>An-Oestrous</a:t>
            </a:r>
          </a:p>
          <a:p>
            <a:pPr lvl="2">
              <a:lnSpc>
                <a:spcPct val="80000"/>
              </a:lnSpc>
            </a:pPr>
            <a:r>
              <a:rPr lang="en-GB" sz="1800"/>
              <a:t>Very few cells</a:t>
            </a:r>
          </a:p>
          <a:p>
            <a:pPr lvl="2">
              <a:lnSpc>
                <a:spcPct val="80000"/>
              </a:lnSpc>
            </a:pPr>
            <a:r>
              <a:rPr lang="en-GB" sz="1800"/>
              <a:t>Parabasal and small intermediate</a:t>
            </a:r>
          </a:p>
          <a:p>
            <a:pPr lvl="2">
              <a:lnSpc>
                <a:spcPct val="80000"/>
              </a:lnSpc>
            </a:pPr>
            <a:r>
              <a:rPr lang="en-GB" sz="1800"/>
              <a:t>Mucus</a:t>
            </a:r>
          </a:p>
          <a:p>
            <a:pPr lvl="2">
              <a:lnSpc>
                <a:spcPct val="80000"/>
              </a:lnSpc>
            </a:pPr>
            <a:r>
              <a:rPr lang="en-GB" sz="1800"/>
              <a:t>Isolated nuclei</a:t>
            </a:r>
          </a:p>
        </p:txBody>
      </p:sp>
      <p:pic>
        <p:nvPicPr>
          <p:cNvPr id="14746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24525" y="2135188"/>
            <a:ext cx="2160588" cy="172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746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24525" y="4084638"/>
            <a:ext cx="2160588" cy="179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3981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bwMode="auto">
          <a:xfrm>
            <a:off x="468313" y="116632"/>
            <a:ext cx="8229600" cy="865187"/>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4000" dirty="0">
                <a:solidFill>
                  <a:srgbClr val="0099FF"/>
                </a:solidFill>
              </a:rPr>
              <a:t>Breeding management</a:t>
            </a:r>
            <a:br>
              <a:rPr lang="en-GB" sz="4000" dirty="0">
                <a:solidFill>
                  <a:srgbClr val="0099FF"/>
                </a:solidFill>
              </a:rPr>
            </a:br>
            <a:r>
              <a:rPr lang="en-GB" sz="2400" dirty="0">
                <a:solidFill>
                  <a:srgbClr val="0099FF"/>
                </a:solidFill>
              </a:rPr>
              <a:t>vaginal endoscopy</a:t>
            </a:r>
            <a:endParaRPr lang="en-GB" sz="2000" b="1" dirty="0">
              <a:solidFill>
                <a:srgbClr val="0099FF"/>
              </a:solidFill>
            </a:endParaRPr>
          </a:p>
        </p:txBody>
      </p:sp>
      <p:sp>
        <p:nvSpPr>
          <p:cNvPr id="179203" name="Rectangle 3"/>
          <p:cNvSpPr>
            <a:spLocks noGrp="1" noChangeArrowheads="1"/>
          </p:cNvSpPr>
          <p:nvPr>
            <p:ph type="body" idx="1"/>
          </p:nvPr>
        </p:nvSpPr>
        <p:spPr bwMode="auto">
          <a:xfrm>
            <a:off x="611188" y="2133600"/>
            <a:ext cx="7715250" cy="3959225"/>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buFontTx/>
              <a:buNone/>
            </a:pPr>
            <a:r>
              <a:rPr lang="en-GB" sz="2400" dirty="0"/>
              <a:t>Allows for an improvement of breeding management results from 60-65% to </a:t>
            </a:r>
            <a:r>
              <a:rPr lang="en-GB" sz="2400" b="1" dirty="0"/>
              <a:t>80-90%</a:t>
            </a:r>
          </a:p>
          <a:p>
            <a:pPr lvl="1">
              <a:buFont typeface="Wingdings" pitchFamily="2" charset="2"/>
              <a:buChar char="Ø"/>
            </a:pPr>
            <a:r>
              <a:rPr lang="en-GB" sz="2400" dirty="0"/>
              <a:t>However: </a:t>
            </a:r>
          </a:p>
          <a:p>
            <a:pPr lvl="1">
              <a:buFontTx/>
              <a:buNone/>
            </a:pPr>
            <a:r>
              <a:rPr lang="en-GB" sz="2400" dirty="0"/>
              <a:t>experience is needed</a:t>
            </a:r>
          </a:p>
          <a:p>
            <a:pPr lvl="1">
              <a:buFontTx/>
              <a:buNone/>
            </a:pPr>
            <a:r>
              <a:rPr lang="en-GB" sz="2400" dirty="0"/>
              <a:t>Still a large window for the period of insemination </a:t>
            </a:r>
          </a:p>
          <a:p>
            <a:pPr lvl="1">
              <a:buFontTx/>
              <a:buNone/>
            </a:pPr>
            <a:r>
              <a:rPr lang="en-GB" sz="2400" dirty="0"/>
              <a:t>Progesterone essay is needed in conjunction with these 2 techniques to optimise results</a:t>
            </a:r>
          </a:p>
        </p:txBody>
      </p:sp>
    </p:spTree>
    <p:extLst>
      <p:ext uri="{BB962C8B-B14F-4D97-AF65-F5344CB8AC3E}">
        <p14:creationId xmlns:p14="http://schemas.microsoft.com/office/powerpoint/2010/main" xmlns="" val="21395936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250825" y="4292600"/>
            <a:ext cx="3744913" cy="1511300"/>
          </a:xfrm>
          <a:prstGeom prst="rect">
            <a:avLst/>
          </a:prstGeom>
          <a:noFill/>
          <a:ln w="9525">
            <a:noFill/>
            <a:miter lim="800000"/>
            <a:headEnd/>
            <a:tailEnd/>
          </a:ln>
        </p:spPr>
        <p:txBody>
          <a:bodyPr/>
          <a:lstStyle/>
          <a:p>
            <a:pPr algn="ctr">
              <a:defRPr/>
            </a:pPr>
            <a:r>
              <a:rPr lang="de-DE" sz="2800" b="1" dirty="0">
                <a:solidFill>
                  <a:srgbClr val="0099CC"/>
                </a:solidFill>
                <a:latin typeface="Garamond" pitchFamily="18" charset="0"/>
              </a:rPr>
              <a:t/>
            </a:r>
            <a:br>
              <a:rPr lang="de-DE" sz="2800" b="1" dirty="0">
                <a:solidFill>
                  <a:srgbClr val="0099CC"/>
                </a:solidFill>
                <a:latin typeface="Garamond" pitchFamily="18" charset="0"/>
              </a:rPr>
            </a:br>
            <a:r>
              <a:rPr lang="de-DE" sz="1800" b="1" dirty="0" smtClean="0">
                <a:solidFill>
                  <a:schemeClr val="accent6">
                    <a:lumMod val="75000"/>
                  </a:schemeClr>
                </a:solidFill>
                <a:latin typeface="+mj-lt"/>
              </a:rPr>
              <a:t>Minitüb </a:t>
            </a:r>
            <a:r>
              <a:rPr lang="de-DE" sz="1800" b="1" dirty="0">
                <a:solidFill>
                  <a:schemeClr val="accent6">
                    <a:lumMod val="75000"/>
                  </a:schemeClr>
                </a:solidFill>
                <a:latin typeface="+mj-lt"/>
              </a:rPr>
              <a:t>in Tiefenbach</a:t>
            </a:r>
            <a:br>
              <a:rPr lang="de-DE" sz="1800" b="1" dirty="0">
                <a:solidFill>
                  <a:schemeClr val="accent6">
                    <a:lumMod val="75000"/>
                  </a:schemeClr>
                </a:solidFill>
                <a:latin typeface="+mj-lt"/>
              </a:rPr>
            </a:br>
            <a:endParaRPr lang="de-DE" sz="1800" b="1" dirty="0">
              <a:solidFill>
                <a:schemeClr val="accent6">
                  <a:lumMod val="75000"/>
                </a:schemeClr>
              </a:solidFill>
              <a:latin typeface="+mj-lt"/>
            </a:endParaRPr>
          </a:p>
        </p:txBody>
      </p:sp>
      <p:pic>
        <p:nvPicPr>
          <p:cNvPr id="23555" name="Picture 4" descr="Germany"/>
          <p:cNvPicPr>
            <a:picLocks noChangeAspect="1" noChangeArrowheads="1"/>
          </p:cNvPicPr>
          <p:nvPr/>
        </p:nvPicPr>
        <p:blipFill>
          <a:blip r:embed="rId3"/>
          <a:srcRect b="9959"/>
          <a:stretch>
            <a:fillRect/>
          </a:stretch>
        </p:blipFill>
        <p:spPr bwMode="auto">
          <a:xfrm>
            <a:off x="395288" y="1341438"/>
            <a:ext cx="7197725" cy="2592387"/>
          </a:xfrm>
          <a:prstGeom prst="rect">
            <a:avLst/>
          </a:prstGeom>
          <a:noFill/>
          <a:ln w="9525">
            <a:noFill/>
            <a:miter lim="800000"/>
            <a:headEnd/>
            <a:tailEnd/>
          </a:ln>
        </p:spPr>
      </p:pic>
      <p:sp>
        <p:nvSpPr>
          <p:cNvPr id="23556" name="Rectangle 5"/>
          <p:cNvSpPr>
            <a:spLocks noGrp="1" noChangeArrowheads="1"/>
          </p:cNvSpPr>
          <p:nvPr>
            <p:ph type="title"/>
          </p:nvPr>
        </p:nvSpPr>
        <p:spPr>
          <a:xfrm>
            <a:off x="395288" y="549275"/>
            <a:ext cx="7489825" cy="482600"/>
          </a:xfrm>
        </p:spPr>
        <p:txBody>
          <a:bodyPr anchor="t"/>
          <a:lstStyle/>
          <a:p>
            <a:pPr eaLnBrk="1" hangingPunct="1"/>
            <a:r>
              <a:rPr lang="en-US" smtClean="0"/>
              <a:t>Headquarters Germany</a:t>
            </a:r>
            <a:endParaRPr lang="en-US" b="1" smtClean="0">
              <a:solidFill>
                <a:srgbClr val="0099CC"/>
              </a:solidFill>
            </a:endParaRPr>
          </a:p>
        </p:txBody>
      </p:sp>
      <p:pic>
        <p:nvPicPr>
          <p:cNvPr id="5121" name="Picture 1"/>
          <p:cNvPicPr>
            <a:picLocks noChangeAspect="1" noChangeArrowheads="1"/>
          </p:cNvPicPr>
          <p:nvPr/>
        </p:nvPicPr>
        <p:blipFill>
          <a:blip r:embed="rId4"/>
          <a:srcRect/>
          <a:stretch>
            <a:fillRect/>
          </a:stretch>
        </p:blipFill>
        <p:spPr bwMode="auto">
          <a:xfrm>
            <a:off x="3929058" y="3857628"/>
            <a:ext cx="4978400" cy="2755900"/>
          </a:xfrm>
          <a:prstGeom prst="rect">
            <a:avLst/>
          </a:prstGeom>
          <a:noFill/>
          <a:ln w="9525">
            <a:noFill/>
            <a:miter lim="800000"/>
            <a:headEnd/>
            <a:tailEnd/>
          </a:ln>
          <a:effectLst/>
        </p:spPr>
      </p:pic>
    </p:spTree>
    <p:extLst>
      <p:ext uri="{BB962C8B-B14F-4D97-AF65-F5344CB8AC3E}">
        <p14:creationId xmlns:p14="http://schemas.microsoft.com/office/powerpoint/2010/main" xmlns="" val="1623042678"/>
      </p:ext>
    </p:extLst>
  </p:cSld>
  <p:clrMapOvr>
    <a:masterClrMapping/>
  </p:clrMapOvr>
  <p:transition spd="slow">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68313" y="403572"/>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Artificial Insemination</a:t>
            </a:r>
            <a:endParaRPr lang="en-GB" sz="2400" b="1" dirty="0">
              <a:solidFill>
                <a:srgbClr val="0099FF"/>
              </a:solidFill>
            </a:endParaRPr>
          </a:p>
        </p:txBody>
      </p:sp>
      <p:sp>
        <p:nvSpPr>
          <p:cNvPr id="193539" name="Rectangle 3"/>
          <p:cNvSpPr>
            <a:spLocks noGrp="1" noChangeArrowheads="1"/>
          </p:cNvSpPr>
          <p:nvPr>
            <p:ph type="body" idx="1"/>
          </p:nvPr>
        </p:nvSpPr>
        <p:spPr bwMode="auto">
          <a:xfrm>
            <a:off x="251520" y="1340768"/>
            <a:ext cx="8568952" cy="5184576"/>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lnSpc>
                <a:spcPct val="80000"/>
              </a:lnSpc>
              <a:buFontTx/>
              <a:buNone/>
            </a:pPr>
            <a:r>
              <a:rPr lang="en-GB" sz="2400" b="1" dirty="0"/>
              <a:t>Volumes:</a:t>
            </a:r>
          </a:p>
          <a:p>
            <a:pPr lvl="1">
              <a:lnSpc>
                <a:spcPct val="80000"/>
              </a:lnSpc>
              <a:buFontTx/>
              <a:buNone/>
            </a:pPr>
            <a:r>
              <a:rPr lang="en-GB" sz="2000" dirty="0" smtClean="0"/>
              <a:t>Depending </a:t>
            </a:r>
            <a:r>
              <a:rPr lang="en-GB" sz="2000" dirty="0"/>
              <a:t>on the semen quality at the time of insemination, perform either</a:t>
            </a:r>
            <a:r>
              <a:rPr lang="en-GB" sz="2000" dirty="0" smtClean="0"/>
              <a:t>:</a:t>
            </a:r>
            <a:endParaRPr lang="en-GB" sz="2000" dirty="0"/>
          </a:p>
          <a:p>
            <a:pPr lvl="1">
              <a:lnSpc>
                <a:spcPct val="80000"/>
              </a:lnSpc>
              <a:buFontTx/>
              <a:buNone/>
            </a:pPr>
            <a:r>
              <a:rPr lang="en-GB" sz="2000" dirty="0"/>
              <a:t>• Vaginal insemination with a MAVIC catheter using the chilled semen and extra</a:t>
            </a:r>
          </a:p>
          <a:p>
            <a:pPr lvl="1">
              <a:lnSpc>
                <a:spcPct val="80000"/>
              </a:lnSpc>
              <a:buFontTx/>
              <a:buNone/>
            </a:pPr>
            <a:r>
              <a:rPr lang="en-GB" sz="2000" dirty="0"/>
              <a:t>	extender at room temperature to ideally reach the following total volumes:</a:t>
            </a:r>
          </a:p>
          <a:p>
            <a:pPr lvl="1">
              <a:lnSpc>
                <a:spcPct val="80000"/>
              </a:lnSpc>
              <a:buFontTx/>
              <a:buNone/>
            </a:pPr>
            <a:r>
              <a:rPr lang="en-GB" sz="2000" dirty="0"/>
              <a:t>	o 2-5 cc for bitches &lt;10 kg </a:t>
            </a:r>
          </a:p>
          <a:p>
            <a:pPr lvl="1">
              <a:lnSpc>
                <a:spcPct val="80000"/>
              </a:lnSpc>
              <a:buFontTx/>
              <a:buNone/>
            </a:pPr>
            <a:r>
              <a:rPr lang="en-GB" sz="2000" dirty="0"/>
              <a:t>	o 5-10 cc for bitches between 11 and 19 kg</a:t>
            </a:r>
          </a:p>
          <a:p>
            <a:pPr lvl="1">
              <a:lnSpc>
                <a:spcPct val="80000"/>
              </a:lnSpc>
              <a:buFontTx/>
              <a:buNone/>
            </a:pPr>
            <a:r>
              <a:rPr lang="en-GB" sz="2000" dirty="0"/>
              <a:t>	o Up to 20 cc for bitches &gt; 20 kg</a:t>
            </a:r>
          </a:p>
          <a:p>
            <a:pPr lvl="1">
              <a:lnSpc>
                <a:spcPct val="80000"/>
              </a:lnSpc>
            </a:pPr>
            <a:endParaRPr lang="en-GB" sz="2000" dirty="0"/>
          </a:p>
          <a:p>
            <a:pPr lvl="1">
              <a:lnSpc>
                <a:spcPct val="80000"/>
              </a:lnSpc>
              <a:buFontTx/>
              <a:buNone/>
            </a:pPr>
            <a:r>
              <a:rPr lang="en-GB" sz="2000" i="1" dirty="0"/>
              <a:t>Note: These volumes simulate the volumes produced during natural mating. At time </a:t>
            </a:r>
            <a:r>
              <a:rPr lang="en-GB" sz="2000" i="1" dirty="0" smtClean="0"/>
              <a:t>of insemination </a:t>
            </a:r>
            <a:r>
              <a:rPr lang="en-GB" sz="2000" i="1" dirty="0"/>
              <a:t>first inject the extended semen, then flush with the extra volume of </a:t>
            </a:r>
            <a:r>
              <a:rPr lang="en-GB" sz="2000" i="1" dirty="0" smtClean="0"/>
              <a:t>extender mimicking </a:t>
            </a:r>
            <a:r>
              <a:rPr lang="en-GB" sz="2000" i="1" dirty="0"/>
              <a:t>the events happening during the tie.</a:t>
            </a:r>
          </a:p>
          <a:p>
            <a:pPr lvl="1">
              <a:lnSpc>
                <a:spcPct val="80000"/>
              </a:lnSpc>
              <a:buFontTx/>
              <a:buNone/>
            </a:pPr>
            <a:endParaRPr lang="en-GB" sz="2000" i="1" dirty="0"/>
          </a:p>
          <a:p>
            <a:pPr lvl="1">
              <a:lnSpc>
                <a:spcPct val="80000"/>
              </a:lnSpc>
              <a:buFontTx/>
              <a:buNone/>
            </a:pPr>
            <a:r>
              <a:rPr lang="en-GB" sz="2000" dirty="0"/>
              <a:t>• TCI or surgical insemination using 1 – 3 cc of extended semen depending on the </a:t>
            </a:r>
            <a:r>
              <a:rPr lang="en-GB" sz="2000" dirty="0" smtClean="0"/>
              <a:t>size of </a:t>
            </a:r>
            <a:r>
              <a:rPr lang="en-GB" sz="2000" dirty="0"/>
              <a:t>the bitch.</a:t>
            </a:r>
          </a:p>
          <a:p>
            <a:pPr lvl="2">
              <a:lnSpc>
                <a:spcPct val="80000"/>
              </a:lnSpc>
              <a:buFontTx/>
              <a:buNone/>
            </a:pPr>
            <a:endParaRPr lang="en-GB" sz="1200" b="1" dirty="0"/>
          </a:p>
          <a:p>
            <a:pPr lvl="4">
              <a:lnSpc>
                <a:spcPct val="80000"/>
              </a:lnSpc>
              <a:buFontTx/>
              <a:buNone/>
            </a:pPr>
            <a:endParaRPr lang="en-GB" sz="1000" b="1" dirty="0"/>
          </a:p>
        </p:txBody>
      </p:sp>
    </p:spTree>
    <p:extLst>
      <p:ext uri="{BB962C8B-B14F-4D97-AF65-F5344CB8AC3E}">
        <p14:creationId xmlns:p14="http://schemas.microsoft.com/office/powerpoint/2010/main" xmlns="" val="3602885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468313" y="548680"/>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Artificial Insemination</a:t>
            </a:r>
            <a:endParaRPr lang="en-GB" sz="2400" b="1" dirty="0">
              <a:solidFill>
                <a:srgbClr val="0099FF"/>
              </a:solidFill>
            </a:endParaRPr>
          </a:p>
        </p:txBody>
      </p:sp>
      <p:sp>
        <p:nvSpPr>
          <p:cNvPr id="155651" name="Rectangle 3"/>
          <p:cNvSpPr>
            <a:spLocks noGrp="1" noChangeArrowheads="1"/>
          </p:cNvSpPr>
          <p:nvPr>
            <p:ph type="body" idx="1"/>
          </p:nvPr>
        </p:nvSpPr>
        <p:spPr bwMode="auto">
          <a:xfrm>
            <a:off x="889000" y="2276475"/>
            <a:ext cx="7715250" cy="3457575"/>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lnSpc>
                <a:spcPct val="80000"/>
              </a:lnSpc>
            </a:pPr>
            <a:r>
              <a:rPr lang="en-GB" sz="2400" b="1" dirty="0"/>
              <a:t>Vaginal:</a:t>
            </a:r>
          </a:p>
          <a:p>
            <a:pPr lvl="2">
              <a:lnSpc>
                <a:spcPct val="80000"/>
              </a:lnSpc>
            </a:pPr>
            <a:r>
              <a:rPr lang="en-GB" sz="2000" dirty="0"/>
              <a:t>Pipette</a:t>
            </a:r>
          </a:p>
          <a:p>
            <a:pPr lvl="2">
              <a:lnSpc>
                <a:spcPct val="80000"/>
              </a:lnSpc>
            </a:pPr>
            <a:r>
              <a:rPr lang="en-GB" sz="2000" dirty="0" smtClean="0"/>
              <a:t>MAVIC</a:t>
            </a:r>
            <a:endParaRPr lang="en-GB" sz="2000" dirty="0"/>
          </a:p>
          <a:p>
            <a:pPr lvl="2">
              <a:lnSpc>
                <a:spcPct val="80000"/>
              </a:lnSpc>
            </a:pPr>
            <a:endParaRPr lang="en-GB" sz="2000" dirty="0"/>
          </a:p>
          <a:p>
            <a:pPr lvl="1">
              <a:lnSpc>
                <a:spcPct val="80000"/>
              </a:lnSpc>
            </a:pPr>
            <a:r>
              <a:rPr lang="en-GB" sz="2400" b="1" dirty="0"/>
              <a:t>Surgical:</a:t>
            </a:r>
          </a:p>
          <a:p>
            <a:pPr lvl="2">
              <a:lnSpc>
                <a:spcPct val="80000"/>
              </a:lnSpc>
            </a:pPr>
            <a:r>
              <a:rPr lang="en-GB" sz="2000" dirty="0"/>
              <a:t>Laparotomy</a:t>
            </a:r>
          </a:p>
          <a:p>
            <a:pPr lvl="3">
              <a:lnSpc>
                <a:spcPct val="80000"/>
              </a:lnSpc>
            </a:pPr>
            <a:r>
              <a:rPr lang="en-GB" sz="1800" dirty="0"/>
              <a:t>General </a:t>
            </a:r>
            <a:r>
              <a:rPr lang="en-GB" sz="1800" dirty="0" err="1"/>
              <a:t>anesthesia</a:t>
            </a:r>
            <a:endParaRPr lang="en-GB" sz="1800" dirty="0"/>
          </a:p>
          <a:p>
            <a:pPr lvl="3">
              <a:lnSpc>
                <a:spcPct val="80000"/>
              </a:lnSpc>
            </a:pPr>
            <a:r>
              <a:rPr lang="en-GB" sz="1800" dirty="0"/>
              <a:t>Incision 4-6 cm </a:t>
            </a:r>
            <a:r>
              <a:rPr lang="en-GB" sz="1800" dirty="0" err="1"/>
              <a:t>linea</a:t>
            </a:r>
            <a:r>
              <a:rPr lang="en-GB" sz="1800" dirty="0"/>
              <a:t> alba</a:t>
            </a:r>
          </a:p>
          <a:p>
            <a:pPr lvl="3">
              <a:lnSpc>
                <a:spcPct val="80000"/>
              </a:lnSpc>
            </a:pPr>
            <a:r>
              <a:rPr lang="en-GB" sz="1800" dirty="0"/>
              <a:t>Locate the uterus</a:t>
            </a:r>
          </a:p>
          <a:p>
            <a:pPr lvl="3">
              <a:lnSpc>
                <a:spcPct val="80000"/>
              </a:lnSpc>
            </a:pPr>
            <a:r>
              <a:rPr lang="en-GB" sz="1800" dirty="0"/>
              <a:t>Bring the uterus extra-abdominally</a:t>
            </a:r>
          </a:p>
        </p:txBody>
      </p:sp>
    </p:spTree>
    <p:extLst>
      <p:ext uri="{BB962C8B-B14F-4D97-AF65-F5344CB8AC3E}">
        <p14:creationId xmlns:p14="http://schemas.microsoft.com/office/powerpoint/2010/main" xmlns="" val="17424565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bwMode="auto">
          <a:xfrm>
            <a:off x="468313" y="476672"/>
            <a:ext cx="8229600" cy="8509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de-DE" dirty="0"/>
              <a:t>MAVIC </a:t>
            </a:r>
          </a:p>
        </p:txBody>
      </p:sp>
      <p:sp>
        <p:nvSpPr>
          <p:cNvPr id="173064" name="Rectangle 8"/>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de-DE"/>
          </a:p>
        </p:txBody>
      </p:sp>
      <p:grpSp>
        <p:nvGrpSpPr>
          <p:cNvPr id="173069" name="Group 13"/>
          <p:cNvGrpSpPr>
            <a:grpSpLocks/>
          </p:cNvGrpSpPr>
          <p:nvPr/>
        </p:nvGrpSpPr>
        <p:grpSpPr bwMode="auto">
          <a:xfrm>
            <a:off x="1403350" y="1628775"/>
            <a:ext cx="9144000" cy="3200400"/>
            <a:chOff x="0" y="1152"/>
            <a:chExt cx="5760" cy="2016"/>
          </a:xfrm>
        </p:grpSpPr>
        <p:pic>
          <p:nvPicPr>
            <p:cNvPr id="173063"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52"/>
              <a:ext cx="3630" cy="5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3068" name="Group 12"/>
            <p:cNvGrpSpPr>
              <a:grpSpLocks/>
            </p:cNvGrpSpPr>
            <p:nvPr/>
          </p:nvGrpSpPr>
          <p:grpSpPr bwMode="auto">
            <a:xfrm>
              <a:off x="0" y="1656"/>
              <a:ext cx="5760" cy="1512"/>
              <a:chOff x="0" y="1656"/>
              <a:chExt cx="5760" cy="1512"/>
            </a:xfrm>
          </p:grpSpPr>
          <p:pic>
            <p:nvPicPr>
              <p:cNvPr id="17306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656"/>
                <a:ext cx="3630" cy="504"/>
              </a:xfrm>
              <a:prstGeom prst="rect">
                <a:avLst/>
              </a:prstGeom>
              <a:noFill/>
              <a:extLst>
                <a:ext uri="{909E8E84-426E-40DD-AFC4-6F175D3DCCD1}">
                  <a14:hiddenFill xmlns:a14="http://schemas.microsoft.com/office/drawing/2010/main" xmlns="">
                    <a:solidFill>
                      <a:srgbClr val="FFFFFF"/>
                    </a:solidFill>
                  </a14:hiddenFill>
                </a:ext>
              </a:extLst>
            </p:spPr>
          </p:pic>
          <p:pic>
            <p:nvPicPr>
              <p:cNvPr id="17306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160"/>
                <a:ext cx="3630" cy="504"/>
              </a:xfrm>
              <a:prstGeom prst="rect">
                <a:avLst/>
              </a:prstGeom>
              <a:noFill/>
              <a:extLst>
                <a:ext uri="{909E8E84-426E-40DD-AFC4-6F175D3DCCD1}">
                  <a14:hiddenFill xmlns:a14="http://schemas.microsoft.com/office/drawing/2010/main" xmlns="">
                    <a:solidFill>
                      <a:srgbClr val="FFFFFF"/>
                    </a:solidFill>
                  </a14:hiddenFill>
                </a:ext>
              </a:extLst>
            </p:spPr>
          </p:pic>
          <p:pic>
            <p:nvPicPr>
              <p:cNvPr id="17306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664"/>
                <a:ext cx="3630" cy="504"/>
              </a:xfrm>
              <a:prstGeom prst="rect">
                <a:avLst/>
              </a:prstGeom>
              <a:noFill/>
              <a:extLst>
                <a:ext uri="{909E8E84-426E-40DD-AFC4-6F175D3DCCD1}">
                  <a14:hiddenFill xmlns:a14="http://schemas.microsoft.com/office/drawing/2010/main" xmlns="">
                    <a:solidFill>
                      <a:srgbClr val="FFFFFF"/>
                    </a:solidFill>
                  </a14:hiddenFill>
                </a:ext>
              </a:extLst>
            </p:spPr>
          </p:pic>
          <p:sp>
            <p:nvSpPr>
              <p:cNvPr id="173065" name="Rectangle 9"/>
              <p:cNvSpPr>
                <a:spLocks noChangeArrowheads="1"/>
              </p:cNvSpPr>
              <p:nvPr/>
            </p:nvSpPr>
            <p:spPr bwMode="auto">
              <a:xfrm>
                <a:off x="0" y="1656"/>
                <a:ext cx="576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GB"/>
              </a:p>
            </p:txBody>
          </p:sp>
        </p:grpSp>
      </p:grpSp>
      <p:sp>
        <p:nvSpPr>
          <p:cNvPr id="173066" name="Rectangle 10"/>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GB"/>
          </a:p>
        </p:txBody>
      </p:sp>
      <p:sp>
        <p:nvSpPr>
          <p:cNvPr id="173067" name="Rectangle 11"/>
          <p:cNvSpPr>
            <a:spLocks noChangeArrowheads="1"/>
          </p:cNvSpPr>
          <p:nvPr/>
        </p:nvSpPr>
        <p:spPr bwMode="auto">
          <a:xfrm>
            <a:off x="0" y="42291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GB"/>
          </a:p>
        </p:txBody>
      </p:sp>
      <p:sp>
        <p:nvSpPr>
          <p:cNvPr id="173070" name="Text Box 14"/>
          <p:cNvSpPr txBox="1">
            <a:spLocks noChangeArrowheads="1"/>
          </p:cNvSpPr>
          <p:nvPr/>
        </p:nvSpPr>
        <p:spPr bwMode="auto">
          <a:xfrm>
            <a:off x="1547813" y="5013325"/>
            <a:ext cx="5832475"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de-DE" sz="1600" dirty="0" err="1"/>
              <a:t>Three</a:t>
            </a:r>
            <a:r>
              <a:rPr lang="de-DE" sz="1600" dirty="0"/>
              <a:t> </a:t>
            </a:r>
            <a:r>
              <a:rPr lang="de-DE" sz="1600" dirty="0" err="1"/>
              <a:t>sizes</a:t>
            </a:r>
            <a:r>
              <a:rPr lang="de-DE" sz="1600" dirty="0"/>
              <a:t>: 	400 mm </a:t>
            </a:r>
            <a:r>
              <a:rPr lang="de-DE" sz="1600" dirty="0" err="1"/>
              <a:t>length</a:t>
            </a:r>
            <a:r>
              <a:rPr lang="de-DE" sz="1600" dirty="0"/>
              <a:t>, 100 ml </a:t>
            </a:r>
            <a:r>
              <a:rPr lang="de-DE" sz="1600" dirty="0" err="1"/>
              <a:t>balloon</a:t>
            </a:r>
            <a:endParaRPr lang="de-DE" sz="1600" dirty="0"/>
          </a:p>
          <a:p>
            <a:pPr>
              <a:spcBef>
                <a:spcPct val="50000"/>
              </a:spcBef>
            </a:pPr>
            <a:r>
              <a:rPr lang="de-DE" sz="1600" dirty="0"/>
              <a:t>		250 mm </a:t>
            </a:r>
            <a:r>
              <a:rPr lang="de-DE" sz="1600" dirty="0" err="1"/>
              <a:t>length</a:t>
            </a:r>
            <a:r>
              <a:rPr lang="de-DE" sz="1600" dirty="0"/>
              <a:t>, 50 ml </a:t>
            </a:r>
            <a:r>
              <a:rPr lang="de-DE" sz="1600" dirty="0" err="1"/>
              <a:t>balloon</a:t>
            </a:r>
            <a:endParaRPr lang="de-DE" sz="1600" dirty="0"/>
          </a:p>
          <a:p>
            <a:pPr>
              <a:spcBef>
                <a:spcPct val="50000"/>
              </a:spcBef>
            </a:pPr>
            <a:r>
              <a:rPr lang="de-DE" sz="1600" dirty="0"/>
              <a:t>		150 mm </a:t>
            </a:r>
            <a:r>
              <a:rPr lang="de-DE" sz="1600" dirty="0" err="1"/>
              <a:t>length</a:t>
            </a:r>
            <a:r>
              <a:rPr lang="de-DE" sz="1600" dirty="0"/>
              <a:t>, 50 ml </a:t>
            </a:r>
            <a:r>
              <a:rPr lang="de-DE" sz="1600" dirty="0" err="1"/>
              <a:t>balloon</a:t>
            </a:r>
            <a:endParaRPr lang="de-DE" sz="1600" dirty="0"/>
          </a:p>
          <a:p>
            <a:pPr>
              <a:spcBef>
                <a:spcPct val="50000"/>
              </a:spcBef>
            </a:pPr>
            <a:endParaRPr lang="de-DE" sz="1600" dirty="0"/>
          </a:p>
        </p:txBody>
      </p:sp>
    </p:spTree>
    <p:extLst>
      <p:ext uri="{BB962C8B-B14F-4D97-AF65-F5344CB8AC3E}">
        <p14:creationId xmlns:p14="http://schemas.microsoft.com/office/powerpoint/2010/main" xmlns="" val="197314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bwMode="auto">
          <a:xfrm>
            <a:off x="468313" y="548680"/>
            <a:ext cx="8229600"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Artificial Insemination</a:t>
            </a:r>
            <a:endParaRPr lang="en-GB" sz="2400" b="1" dirty="0">
              <a:solidFill>
                <a:srgbClr val="0099FF"/>
              </a:solidFill>
            </a:endParaRPr>
          </a:p>
        </p:txBody>
      </p:sp>
      <p:sp>
        <p:nvSpPr>
          <p:cNvPr id="188419" name="Rectangle 3"/>
          <p:cNvSpPr>
            <a:spLocks noGrp="1" noChangeArrowheads="1"/>
          </p:cNvSpPr>
          <p:nvPr>
            <p:ph type="body" idx="1"/>
          </p:nvPr>
        </p:nvSpPr>
        <p:spPr bwMode="auto">
          <a:xfrm>
            <a:off x="827088" y="1916113"/>
            <a:ext cx="7715250" cy="208915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r>
              <a:rPr lang="en-GB" sz="2400"/>
              <a:t>Laparotomy: surgical insemination</a:t>
            </a:r>
            <a:r>
              <a:rPr lang="en-GB"/>
              <a:t>:</a:t>
            </a:r>
          </a:p>
          <a:p>
            <a:pPr lvl="2"/>
            <a:r>
              <a:rPr lang="en-GB" sz="2000"/>
              <a:t>General anesthesia</a:t>
            </a:r>
          </a:p>
          <a:p>
            <a:pPr lvl="2"/>
            <a:r>
              <a:rPr lang="en-GB" sz="2000"/>
              <a:t>Incision 4-6 cm linea alba</a:t>
            </a:r>
          </a:p>
          <a:p>
            <a:pPr lvl="2"/>
            <a:r>
              <a:rPr lang="en-GB" sz="2000"/>
              <a:t>Locate uterus</a:t>
            </a:r>
          </a:p>
          <a:p>
            <a:pPr lvl="2"/>
            <a:r>
              <a:rPr lang="en-GB" sz="2000"/>
              <a:t>Bring uterus extra-abdominally</a:t>
            </a:r>
          </a:p>
          <a:p>
            <a:pPr lvl="2"/>
            <a:endParaRPr lang="en-GB"/>
          </a:p>
        </p:txBody>
      </p:sp>
      <p:pic>
        <p:nvPicPr>
          <p:cNvPr id="18842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71775" y="3911600"/>
            <a:ext cx="2944813" cy="210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46923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xfrm>
            <a:off x="539774" y="404664"/>
            <a:ext cx="6840538" cy="865188"/>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dirty="0">
                <a:solidFill>
                  <a:srgbClr val="0099FF"/>
                </a:solidFill>
              </a:rPr>
              <a:t>Artificial Insemination</a:t>
            </a:r>
            <a:endParaRPr lang="en-GB" sz="2400" b="1" dirty="0">
              <a:solidFill>
                <a:srgbClr val="0099FF"/>
              </a:solidFill>
            </a:endParaRPr>
          </a:p>
        </p:txBody>
      </p:sp>
      <p:sp>
        <p:nvSpPr>
          <p:cNvPr id="163843" name="Rectangle 3"/>
          <p:cNvSpPr>
            <a:spLocks noGrp="1" noChangeArrowheads="1"/>
          </p:cNvSpPr>
          <p:nvPr>
            <p:ph type="body" idx="1"/>
          </p:nvPr>
        </p:nvSpPr>
        <p:spPr bwMode="auto">
          <a:xfrm>
            <a:off x="-252413" y="2060575"/>
            <a:ext cx="5256213" cy="3889375"/>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lnSpc>
                <a:spcPct val="90000"/>
              </a:lnSpc>
            </a:pPr>
            <a:r>
              <a:rPr lang="en-GB" sz="2400" b="1" dirty="0"/>
              <a:t>Endoscopic:</a:t>
            </a:r>
          </a:p>
          <a:p>
            <a:pPr lvl="2">
              <a:lnSpc>
                <a:spcPct val="90000"/>
              </a:lnSpc>
            </a:pPr>
            <a:r>
              <a:rPr lang="en-GB" sz="2000" dirty="0"/>
              <a:t>With frozen / poor quality semen – intra-uterus</a:t>
            </a:r>
          </a:p>
          <a:p>
            <a:pPr lvl="2">
              <a:lnSpc>
                <a:spcPct val="90000"/>
              </a:lnSpc>
            </a:pPr>
            <a:endParaRPr lang="en-GB" sz="2000" dirty="0"/>
          </a:p>
          <a:p>
            <a:pPr lvl="3">
              <a:lnSpc>
                <a:spcPct val="90000"/>
              </a:lnSpc>
              <a:buFontTx/>
              <a:buNone/>
            </a:pPr>
            <a:r>
              <a:rPr lang="en-GB" sz="1800" dirty="0"/>
              <a:t>Procedure:</a:t>
            </a:r>
          </a:p>
          <a:p>
            <a:pPr lvl="3">
              <a:lnSpc>
                <a:spcPct val="90000"/>
              </a:lnSpc>
            </a:pPr>
            <a:r>
              <a:rPr lang="en-GB" sz="1800" dirty="0"/>
              <a:t>Insert endoscope in the dorsal </a:t>
            </a:r>
            <a:r>
              <a:rPr lang="en-GB" sz="1800" dirty="0" err="1"/>
              <a:t>commisure</a:t>
            </a:r>
            <a:r>
              <a:rPr lang="en-GB" sz="1800" dirty="0"/>
              <a:t> of the vulva</a:t>
            </a:r>
          </a:p>
          <a:p>
            <a:pPr lvl="3">
              <a:lnSpc>
                <a:spcPct val="90000"/>
              </a:lnSpc>
            </a:pPr>
            <a:r>
              <a:rPr lang="en-GB" sz="1800" dirty="0"/>
              <a:t>Pass dorsal medial fold and search for the cervical tubercle</a:t>
            </a:r>
          </a:p>
          <a:p>
            <a:pPr lvl="3">
              <a:lnSpc>
                <a:spcPct val="90000"/>
              </a:lnSpc>
            </a:pPr>
            <a:r>
              <a:rPr lang="en-GB" sz="1800" dirty="0"/>
              <a:t>Cervical </a:t>
            </a:r>
            <a:r>
              <a:rPr lang="en-GB" sz="1800" dirty="0" err="1"/>
              <a:t>os</a:t>
            </a:r>
            <a:r>
              <a:rPr lang="en-GB" sz="1800" dirty="0"/>
              <a:t> = ventrally located</a:t>
            </a:r>
          </a:p>
          <a:p>
            <a:pPr lvl="3">
              <a:lnSpc>
                <a:spcPct val="90000"/>
              </a:lnSpc>
            </a:pPr>
            <a:r>
              <a:rPr lang="en-GB" sz="1800" dirty="0"/>
              <a:t>Pass plastic catheter through cervical opening</a:t>
            </a:r>
          </a:p>
        </p:txBody>
      </p:sp>
      <p:pic>
        <p:nvPicPr>
          <p:cNvPr id="16384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99050" y="3998913"/>
            <a:ext cx="2352675" cy="2382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4"/>
          <a:srcRect/>
          <a:stretch>
            <a:fillRect/>
          </a:stretch>
        </p:blipFill>
        <p:spPr bwMode="auto">
          <a:xfrm>
            <a:off x="6072198" y="714356"/>
            <a:ext cx="2159000" cy="3530600"/>
          </a:xfrm>
          <a:prstGeom prst="rect">
            <a:avLst/>
          </a:prstGeom>
          <a:noFill/>
          <a:ln w="9525">
            <a:noFill/>
            <a:miter lim="800000"/>
            <a:headEnd/>
            <a:tailEnd/>
          </a:ln>
          <a:effectLst/>
        </p:spPr>
      </p:pic>
    </p:spTree>
    <p:extLst>
      <p:ext uri="{BB962C8B-B14F-4D97-AF65-F5344CB8AC3E}">
        <p14:creationId xmlns:p14="http://schemas.microsoft.com/office/powerpoint/2010/main" xmlns="" val="20834568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730896" y="476672"/>
            <a:ext cx="485732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de-DE" sz="3200" dirty="0" err="1" smtClean="0">
                <a:solidFill>
                  <a:srgbClr val="0066FF"/>
                </a:solidFill>
              </a:rPr>
              <a:t>Thank</a:t>
            </a:r>
            <a:r>
              <a:rPr lang="de-DE" sz="3200" dirty="0" smtClean="0">
                <a:solidFill>
                  <a:srgbClr val="0066FF"/>
                </a:solidFill>
              </a:rPr>
              <a:t> </a:t>
            </a:r>
            <a:r>
              <a:rPr lang="de-DE" sz="3200" dirty="0" err="1" smtClean="0">
                <a:solidFill>
                  <a:srgbClr val="0066FF"/>
                </a:solidFill>
              </a:rPr>
              <a:t>you</a:t>
            </a:r>
            <a:r>
              <a:rPr lang="de-DE" sz="3200" dirty="0" smtClean="0">
                <a:solidFill>
                  <a:srgbClr val="0066FF"/>
                </a:solidFill>
              </a:rPr>
              <a:t> </a:t>
            </a:r>
            <a:r>
              <a:rPr lang="de-DE" sz="3200" dirty="0" err="1" smtClean="0">
                <a:solidFill>
                  <a:srgbClr val="0066FF"/>
                </a:solidFill>
              </a:rPr>
              <a:t>very</a:t>
            </a:r>
            <a:r>
              <a:rPr lang="de-DE" sz="3200" dirty="0" smtClean="0">
                <a:solidFill>
                  <a:srgbClr val="0066FF"/>
                </a:solidFill>
              </a:rPr>
              <a:t> </a:t>
            </a:r>
            <a:r>
              <a:rPr lang="de-DE" sz="3200" dirty="0" err="1" smtClean="0">
                <a:solidFill>
                  <a:srgbClr val="0066FF"/>
                </a:solidFill>
              </a:rPr>
              <a:t>much</a:t>
            </a:r>
            <a:endParaRPr lang="de-DE" sz="3200" b="1" dirty="0">
              <a:solidFill>
                <a:srgbClr val="0066FF"/>
              </a:solidFill>
            </a:endParaRPr>
          </a:p>
        </p:txBody>
      </p:sp>
      <p:pic>
        <p:nvPicPr>
          <p:cNvPr id="7066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1420813"/>
            <a:ext cx="6553200" cy="4751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8338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395288" y="549275"/>
            <a:ext cx="7489825" cy="519113"/>
          </a:xfrm>
        </p:spPr>
        <p:txBody>
          <a:bodyPr anchor="t"/>
          <a:lstStyle/>
          <a:p>
            <a:r>
              <a:rPr smtClean="0"/>
              <a:t>Our activities…</a:t>
            </a:r>
          </a:p>
        </p:txBody>
      </p:sp>
      <p:sp>
        <p:nvSpPr>
          <p:cNvPr id="25602" name="Text Box 4"/>
          <p:cNvSpPr txBox="1">
            <a:spLocks noChangeArrowheads="1"/>
          </p:cNvSpPr>
          <p:nvPr/>
        </p:nvSpPr>
        <p:spPr bwMode="auto">
          <a:xfrm>
            <a:off x="755650" y="3113088"/>
            <a:ext cx="2232025" cy="822325"/>
          </a:xfrm>
          <a:prstGeom prst="rect">
            <a:avLst/>
          </a:prstGeom>
          <a:noFill/>
          <a:ln w="9525">
            <a:noFill/>
            <a:miter lim="800000"/>
            <a:headEnd/>
            <a:tailEnd/>
          </a:ln>
        </p:spPr>
        <p:txBody>
          <a:bodyPr>
            <a:spAutoFit/>
          </a:bodyPr>
          <a:lstStyle/>
          <a:p>
            <a:pPr algn="ctr"/>
            <a:r>
              <a:rPr lang="de-DE">
                <a:solidFill>
                  <a:srgbClr val="002060"/>
                </a:solidFill>
              </a:rPr>
              <a:t>Research &amp; Develpoment</a:t>
            </a:r>
          </a:p>
        </p:txBody>
      </p:sp>
      <p:sp>
        <p:nvSpPr>
          <p:cNvPr id="25603" name="Text Box 5"/>
          <p:cNvSpPr txBox="1">
            <a:spLocks noChangeArrowheads="1"/>
          </p:cNvSpPr>
          <p:nvPr/>
        </p:nvSpPr>
        <p:spPr bwMode="auto">
          <a:xfrm>
            <a:off x="6781800" y="3113088"/>
            <a:ext cx="947738" cy="457200"/>
          </a:xfrm>
          <a:prstGeom prst="rect">
            <a:avLst/>
          </a:prstGeom>
          <a:noFill/>
          <a:ln w="9525">
            <a:noFill/>
            <a:miter lim="800000"/>
            <a:headEnd/>
            <a:tailEnd/>
          </a:ln>
        </p:spPr>
        <p:txBody>
          <a:bodyPr wrap="none">
            <a:spAutoFit/>
          </a:bodyPr>
          <a:lstStyle/>
          <a:p>
            <a:r>
              <a:rPr lang="de-DE">
                <a:solidFill>
                  <a:srgbClr val="002060"/>
                </a:solidFill>
              </a:rPr>
              <a:t>Sales</a:t>
            </a:r>
          </a:p>
        </p:txBody>
      </p:sp>
      <p:sp>
        <p:nvSpPr>
          <p:cNvPr id="25604" name="Text Box 6"/>
          <p:cNvSpPr txBox="1">
            <a:spLocks noChangeArrowheads="1"/>
          </p:cNvSpPr>
          <p:nvPr/>
        </p:nvSpPr>
        <p:spPr bwMode="auto">
          <a:xfrm>
            <a:off x="3708400" y="3116263"/>
            <a:ext cx="1787525" cy="457200"/>
          </a:xfrm>
          <a:prstGeom prst="rect">
            <a:avLst/>
          </a:prstGeom>
          <a:noFill/>
          <a:ln w="9525">
            <a:noFill/>
            <a:miter lim="800000"/>
            <a:headEnd/>
            <a:tailEnd/>
          </a:ln>
        </p:spPr>
        <p:txBody>
          <a:bodyPr>
            <a:spAutoFit/>
          </a:bodyPr>
          <a:lstStyle/>
          <a:p>
            <a:r>
              <a:rPr lang="de-DE">
                <a:solidFill>
                  <a:srgbClr val="002060"/>
                </a:solidFill>
              </a:rPr>
              <a:t>Production</a:t>
            </a:r>
          </a:p>
        </p:txBody>
      </p:sp>
      <p:pic>
        <p:nvPicPr>
          <p:cNvPr id="61447" name="Picture 7" descr="Prezentacia-13"/>
          <p:cNvPicPr>
            <a:picLocks noChangeAspect="1" noChangeArrowheads="1"/>
          </p:cNvPicPr>
          <p:nvPr/>
        </p:nvPicPr>
        <p:blipFill>
          <a:blip r:embed="rId3" cstate="screen"/>
          <a:srcRect/>
          <a:stretch>
            <a:fillRect/>
          </a:stretch>
        </p:blipFill>
        <p:spPr bwMode="auto">
          <a:xfrm>
            <a:off x="3275806" y="4221163"/>
            <a:ext cx="2592387"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48" name="Picture 8" descr="Lab-MicroMan1"/>
          <p:cNvPicPr>
            <a:picLocks noChangeAspect="1" noChangeArrowheads="1"/>
          </p:cNvPicPr>
          <p:nvPr/>
        </p:nvPicPr>
        <p:blipFill>
          <a:blip r:embed="rId4" cstate="screen"/>
          <a:srcRect/>
          <a:stretch>
            <a:fillRect/>
          </a:stretch>
        </p:blipFill>
        <p:spPr bwMode="auto">
          <a:xfrm>
            <a:off x="539948" y="4221088"/>
            <a:ext cx="2591892" cy="1944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5607" name="AutoShape 9"/>
          <p:cNvCxnSpPr>
            <a:cxnSpLocks noChangeShapeType="1"/>
          </p:cNvCxnSpPr>
          <p:nvPr/>
        </p:nvCxnSpPr>
        <p:spPr bwMode="auto">
          <a:xfrm rot="16200000" flipH="1">
            <a:off x="4391819" y="2961482"/>
            <a:ext cx="358775" cy="1587"/>
          </a:xfrm>
          <a:prstGeom prst="bentConnector3">
            <a:avLst>
              <a:gd name="adj1" fmla="val 50000"/>
            </a:avLst>
          </a:prstGeom>
          <a:noFill/>
          <a:ln w="9525">
            <a:solidFill>
              <a:schemeClr val="tx1"/>
            </a:solidFill>
            <a:miter lim="800000"/>
            <a:headEnd/>
            <a:tailEnd type="triangle" w="med" len="med"/>
          </a:ln>
        </p:spPr>
      </p:cxnSp>
      <p:cxnSp>
        <p:nvCxnSpPr>
          <p:cNvPr id="25608" name="AutoShape 10"/>
          <p:cNvCxnSpPr>
            <a:cxnSpLocks noChangeShapeType="1"/>
            <a:endCxn id="25602" idx="0"/>
          </p:cNvCxnSpPr>
          <p:nvPr/>
        </p:nvCxnSpPr>
        <p:spPr bwMode="auto">
          <a:xfrm rot="10800000" flipV="1">
            <a:off x="1871663" y="2781300"/>
            <a:ext cx="2700337" cy="331788"/>
          </a:xfrm>
          <a:prstGeom prst="bentConnector2">
            <a:avLst/>
          </a:prstGeom>
          <a:noFill/>
          <a:ln w="9525">
            <a:solidFill>
              <a:schemeClr val="tx1"/>
            </a:solidFill>
            <a:miter lim="800000"/>
            <a:headEnd/>
            <a:tailEnd type="triangle" w="med" len="med"/>
          </a:ln>
        </p:spPr>
      </p:cxnSp>
      <p:cxnSp>
        <p:nvCxnSpPr>
          <p:cNvPr id="25609" name="AutoShape 11"/>
          <p:cNvCxnSpPr>
            <a:cxnSpLocks noChangeShapeType="1"/>
          </p:cNvCxnSpPr>
          <p:nvPr/>
        </p:nvCxnSpPr>
        <p:spPr bwMode="auto">
          <a:xfrm>
            <a:off x="4572000" y="2781300"/>
            <a:ext cx="2808288" cy="331788"/>
          </a:xfrm>
          <a:prstGeom prst="bentConnector3">
            <a:avLst>
              <a:gd name="adj1" fmla="val 100060"/>
            </a:avLst>
          </a:prstGeom>
          <a:noFill/>
          <a:ln w="9525">
            <a:solidFill>
              <a:schemeClr val="tx1"/>
            </a:solidFill>
            <a:miter lim="800000"/>
            <a:headEnd/>
            <a:tailEnd type="triangle" w="med" len="med"/>
          </a:ln>
        </p:spPr>
      </p:cxnSp>
      <p:pic>
        <p:nvPicPr>
          <p:cNvPr id="61452" name="Picture 12"/>
          <p:cNvPicPr>
            <a:picLocks noChangeAspect="1" noChangeArrowheads="1"/>
          </p:cNvPicPr>
          <p:nvPr/>
        </p:nvPicPr>
        <p:blipFill>
          <a:blip r:embed="rId5" cstate="screen"/>
          <a:srcRect r="2870"/>
          <a:stretch>
            <a:fillRect/>
          </a:stretch>
        </p:blipFill>
        <p:spPr bwMode="auto">
          <a:xfrm>
            <a:off x="6012159" y="4221088"/>
            <a:ext cx="2808313"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11" name="Grafik 15" descr="New-Minitube-Logo_CMYK_transparent.gif"/>
          <p:cNvPicPr>
            <a:picLocks noChangeAspect="1"/>
          </p:cNvPicPr>
          <p:nvPr/>
        </p:nvPicPr>
        <p:blipFill>
          <a:blip r:embed="rId6"/>
          <a:srcRect/>
          <a:stretch>
            <a:fillRect/>
          </a:stretch>
        </p:blipFill>
        <p:spPr bwMode="auto">
          <a:xfrm>
            <a:off x="3895725" y="1341438"/>
            <a:ext cx="1252538" cy="1101725"/>
          </a:xfrm>
          <a:prstGeom prst="rect">
            <a:avLst/>
          </a:prstGeom>
          <a:noFill/>
          <a:ln w="9525">
            <a:noFill/>
            <a:miter lim="800000"/>
            <a:headEnd/>
            <a:tailEnd/>
          </a:ln>
        </p:spPr>
      </p:pic>
    </p:spTree>
    <p:extLst>
      <p:ext uri="{BB962C8B-B14F-4D97-AF65-F5344CB8AC3E}">
        <p14:creationId xmlns:p14="http://schemas.microsoft.com/office/powerpoint/2010/main" xmlns="" val="3713058754"/>
      </p:ext>
    </p:extLst>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736" name="Rectangle 2"/>
          <p:cNvSpPr>
            <a:spLocks noGrp="1" noChangeArrowheads="1"/>
          </p:cNvSpPr>
          <p:nvPr>
            <p:ph type="title" idx="4294967295"/>
          </p:nvPr>
        </p:nvSpPr>
        <p:spPr>
          <a:xfrm>
            <a:off x="395288" y="549275"/>
            <a:ext cx="7489825" cy="519113"/>
          </a:xfrm>
        </p:spPr>
        <p:txBody>
          <a:bodyPr anchor="t"/>
          <a:lstStyle/>
          <a:p>
            <a:r>
              <a:rPr smtClean="0"/>
              <a:t>Our customers…</a:t>
            </a:r>
          </a:p>
        </p:txBody>
      </p:sp>
      <p:sp>
        <p:nvSpPr>
          <p:cNvPr id="60419" name="Rectangle 3"/>
          <p:cNvSpPr>
            <a:spLocks noChangeArrowheads="1"/>
          </p:cNvSpPr>
          <p:nvPr/>
        </p:nvSpPr>
        <p:spPr bwMode="auto">
          <a:xfrm>
            <a:off x="250825" y="4291013"/>
            <a:ext cx="2495550" cy="641350"/>
          </a:xfrm>
          <a:prstGeom prst="rect">
            <a:avLst/>
          </a:prstGeom>
          <a:noFill/>
          <a:ln w="9525">
            <a:noFill/>
            <a:miter lim="800000"/>
            <a:headEnd/>
            <a:tailEnd/>
          </a:ln>
        </p:spPr>
        <p:txBody>
          <a:bodyPr wrap="none">
            <a:spAutoFit/>
          </a:bodyPr>
          <a:lstStyle/>
          <a:p>
            <a:r>
              <a:rPr lang="de-DE" sz="3600">
                <a:solidFill>
                  <a:srgbClr val="002060"/>
                </a:solidFill>
              </a:rPr>
              <a:t>A.I. centers</a:t>
            </a:r>
          </a:p>
        </p:txBody>
      </p:sp>
      <p:sp>
        <p:nvSpPr>
          <p:cNvPr id="60420" name="Rectangle 4"/>
          <p:cNvSpPr>
            <a:spLocks noChangeArrowheads="1"/>
          </p:cNvSpPr>
          <p:nvPr/>
        </p:nvSpPr>
        <p:spPr bwMode="auto">
          <a:xfrm>
            <a:off x="2484438" y="3425825"/>
            <a:ext cx="2574925" cy="579438"/>
          </a:xfrm>
          <a:prstGeom prst="rect">
            <a:avLst/>
          </a:prstGeom>
          <a:noFill/>
          <a:ln w="9525">
            <a:noFill/>
            <a:miter lim="800000"/>
            <a:headEnd/>
            <a:tailEnd/>
          </a:ln>
        </p:spPr>
        <p:txBody>
          <a:bodyPr wrap="none">
            <a:spAutoFit/>
          </a:bodyPr>
          <a:lstStyle/>
          <a:p>
            <a:r>
              <a:rPr lang="de-DE" sz="3200">
                <a:solidFill>
                  <a:srgbClr val="002060"/>
                </a:solidFill>
                <a:cs typeface="Arial" charset="0"/>
              </a:rPr>
              <a:t>Veterinarians</a:t>
            </a:r>
          </a:p>
        </p:txBody>
      </p:sp>
      <p:sp>
        <p:nvSpPr>
          <p:cNvPr id="60421" name="Rectangle 5"/>
          <p:cNvSpPr>
            <a:spLocks noChangeArrowheads="1"/>
          </p:cNvSpPr>
          <p:nvPr/>
        </p:nvSpPr>
        <p:spPr bwMode="auto">
          <a:xfrm>
            <a:off x="5148263" y="5226050"/>
            <a:ext cx="1693862" cy="579438"/>
          </a:xfrm>
          <a:prstGeom prst="rect">
            <a:avLst/>
          </a:prstGeom>
          <a:noFill/>
          <a:ln w="9525">
            <a:noFill/>
            <a:miter lim="800000"/>
            <a:headEnd/>
            <a:tailEnd/>
          </a:ln>
        </p:spPr>
        <p:txBody>
          <a:bodyPr wrap="none">
            <a:spAutoFit/>
          </a:bodyPr>
          <a:lstStyle/>
          <a:p>
            <a:r>
              <a:rPr lang="de-DE" sz="3200">
                <a:solidFill>
                  <a:srgbClr val="002060"/>
                </a:solidFill>
              </a:rPr>
              <a:t>Farmers</a:t>
            </a:r>
          </a:p>
        </p:txBody>
      </p:sp>
      <p:sp>
        <p:nvSpPr>
          <p:cNvPr id="60422" name="Rectangle 6"/>
          <p:cNvSpPr>
            <a:spLocks noChangeArrowheads="1"/>
          </p:cNvSpPr>
          <p:nvPr/>
        </p:nvSpPr>
        <p:spPr bwMode="auto">
          <a:xfrm>
            <a:off x="5003800" y="4075113"/>
            <a:ext cx="3740150" cy="396875"/>
          </a:xfrm>
          <a:prstGeom prst="rect">
            <a:avLst/>
          </a:prstGeom>
          <a:noFill/>
          <a:ln w="9525">
            <a:noFill/>
            <a:miter lim="800000"/>
            <a:headEnd/>
            <a:tailEnd/>
          </a:ln>
        </p:spPr>
        <p:txBody>
          <a:bodyPr wrap="none">
            <a:spAutoFit/>
          </a:bodyPr>
          <a:lstStyle/>
          <a:p>
            <a:r>
              <a:rPr lang="de-DE" sz="2000">
                <a:solidFill>
                  <a:srgbClr val="002060"/>
                </a:solidFill>
                <a:cs typeface="Arial" charset="0"/>
              </a:rPr>
              <a:t>Universities/Research Institutes</a:t>
            </a:r>
          </a:p>
        </p:txBody>
      </p:sp>
      <p:sp>
        <p:nvSpPr>
          <p:cNvPr id="60423" name="Rectangle 7"/>
          <p:cNvSpPr>
            <a:spLocks noChangeArrowheads="1"/>
          </p:cNvSpPr>
          <p:nvPr/>
        </p:nvSpPr>
        <p:spPr bwMode="auto">
          <a:xfrm>
            <a:off x="6156325" y="3087688"/>
            <a:ext cx="1072730" cy="338554"/>
          </a:xfrm>
          <a:prstGeom prst="rect">
            <a:avLst/>
          </a:prstGeom>
          <a:noFill/>
          <a:ln w="9525">
            <a:noFill/>
            <a:miter lim="800000"/>
            <a:headEnd/>
            <a:tailEnd/>
          </a:ln>
        </p:spPr>
        <p:txBody>
          <a:bodyPr wrap="none">
            <a:spAutoFit/>
          </a:bodyPr>
          <a:lstStyle/>
          <a:p>
            <a:r>
              <a:rPr lang="de-DE" sz="1600" dirty="0" err="1">
                <a:solidFill>
                  <a:srgbClr val="002060"/>
                </a:solidFill>
                <a:cs typeface="Arial" charset="0"/>
              </a:rPr>
              <a:t>Breeders</a:t>
            </a:r>
            <a:endParaRPr lang="de-DE" sz="1600" dirty="0">
              <a:solidFill>
                <a:srgbClr val="002060"/>
              </a:solidFill>
              <a:cs typeface="Arial" charset="0"/>
            </a:endParaRPr>
          </a:p>
        </p:txBody>
      </p:sp>
      <p:sp>
        <p:nvSpPr>
          <p:cNvPr id="60424" name="Rectangle 8"/>
          <p:cNvSpPr>
            <a:spLocks noChangeArrowheads="1"/>
          </p:cNvSpPr>
          <p:nvPr/>
        </p:nvSpPr>
        <p:spPr bwMode="auto">
          <a:xfrm>
            <a:off x="1384300" y="5321300"/>
            <a:ext cx="1119188" cy="336550"/>
          </a:xfrm>
          <a:prstGeom prst="rect">
            <a:avLst/>
          </a:prstGeom>
          <a:noFill/>
          <a:ln w="9525">
            <a:noFill/>
            <a:miter lim="800000"/>
            <a:headEnd/>
            <a:tailEnd/>
          </a:ln>
        </p:spPr>
        <p:txBody>
          <a:bodyPr wrap="none">
            <a:spAutoFit/>
          </a:bodyPr>
          <a:lstStyle/>
          <a:p>
            <a:r>
              <a:rPr lang="de-DE" sz="1600">
                <a:solidFill>
                  <a:srgbClr val="002060"/>
                </a:solidFill>
              </a:rPr>
              <a:t>IVF-clinics</a:t>
            </a:r>
          </a:p>
        </p:txBody>
      </p:sp>
      <p:graphicFrame>
        <p:nvGraphicFramePr>
          <p:cNvPr id="796731" name="Object 59"/>
          <p:cNvGraphicFramePr>
            <a:graphicFrameLocks noChangeAspect="1"/>
          </p:cNvGraphicFramePr>
          <p:nvPr/>
        </p:nvGraphicFramePr>
        <p:xfrm>
          <a:off x="6037263" y="1727200"/>
          <a:ext cx="1270000" cy="1270000"/>
        </p:xfrm>
        <a:graphic>
          <a:graphicData uri="http://schemas.openxmlformats.org/presentationml/2006/ole">
            <p:oleObj spid="_x0000_s1081" name="Image" r:id="rId4" imgW="1269841" imgH="1269841" progId="">
              <p:embed/>
            </p:oleObj>
          </a:graphicData>
        </a:graphic>
      </p:graphicFrame>
      <p:graphicFrame>
        <p:nvGraphicFramePr>
          <p:cNvPr id="796732" name="Object 60"/>
          <p:cNvGraphicFramePr>
            <a:graphicFrameLocks noChangeAspect="1"/>
          </p:cNvGraphicFramePr>
          <p:nvPr/>
        </p:nvGraphicFramePr>
        <p:xfrm>
          <a:off x="4597400" y="1727200"/>
          <a:ext cx="1270000" cy="1270000"/>
        </p:xfrm>
        <a:graphic>
          <a:graphicData uri="http://schemas.openxmlformats.org/presentationml/2006/ole">
            <p:oleObj spid="_x0000_s1082" name="Image" r:id="rId5" imgW="1269841" imgH="1269841" progId="">
              <p:embed/>
            </p:oleObj>
          </a:graphicData>
        </a:graphic>
      </p:graphicFrame>
      <p:graphicFrame>
        <p:nvGraphicFramePr>
          <p:cNvPr id="796733" name="Object 61"/>
          <p:cNvGraphicFramePr>
            <a:graphicFrameLocks noChangeAspect="1"/>
          </p:cNvGraphicFramePr>
          <p:nvPr/>
        </p:nvGraphicFramePr>
        <p:xfrm>
          <a:off x="349250" y="1727200"/>
          <a:ext cx="1270000" cy="1270000"/>
        </p:xfrm>
        <a:graphic>
          <a:graphicData uri="http://schemas.openxmlformats.org/presentationml/2006/ole">
            <p:oleObj spid="_x0000_s1083" name="Image" r:id="rId6" imgW="1269841" imgH="1269841" progId="">
              <p:embed/>
            </p:oleObj>
          </a:graphicData>
        </a:graphic>
      </p:graphicFrame>
      <p:graphicFrame>
        <p:nvGraphicFramePr>
          <p:cNvPr id="796734" name="Object 62"/>
          <p:cNvGraphicFramePr>
            <a:graphicFrameLocks noChangeAspect="1"/>
          </p:cNvGraphicFramePr>
          <p:nvPr/>
        </p:nvGraphicFramePr>
        <p:xfrm>
          <a:off x="3228975" y="1727200"/>
          <a:ext cx="1270000" cy="1270000"/>
        </p:xfrm>
        <a:graphic>
          <a:graphicData uri="http://schemas.openxmlformats.org/presentationml/2006/ole">
            <p:oleObj spid="_x0000_s1084" name="Image" r:id="rId7" imgW="1269841" imgH="1269841" progId="">
              <p:embed/>
            </p:oleObj>
          </a:graphicData>
        </a:graphic>
      </p:graphicFrame>
      <p:graphicFrame>
        <p:nvGraphicFramePr>
          <p:cNvPr id="796735" name="Object 63"/>
          <p:cNvGraphicFramePr>
            <a:graphicFrameLocks noChangeAspect="1"/>
          </p:cNvGraphicFramePr>
          <p:nvPr/>
        </p:nvGraphicFramePr>
        <p:xfrm>
          <a:off x="1789113" y="1727200"/>
          <a:ext cx="1270000" cy="1270000"/>
        </p:xfrm>
        <a:graphic>
          <a:graphicData uri="http://schemas.openxmlformats.org/presentationml/2006/ole">
            <p:oleObj spid="_x0000_s1085" name="Image" r:id="rId8" imgW="1269841" imgH="1269841" progId="">
              <p:embed/>
            </p:oleObj>
          </a:graphicData>
        </a:graphic>
      </p:graphicFrame>
      <p:pic>
        <p:nvPicPr>
          <p:cNvPr id="796743" name="Picture 14"/>
          <p:cNvPicPr>
            <a:picLocks noChangeArrowheads="1"/>
          </p:cNvPicPr>
          <p:nvPr/>
        </p:nvPicPr>
        <p:blipFill>
          <a:blip r:embed="rId9"/>
          <a:srcRect/>
          <a:stretch>
            <a:fillRect/>
          </a:stretch>
        </p:blipFill>
        <p:spPr bwMode="auto">
          <a:xfrm>
            <a:off x="7478713" y="1727200"/>
            <a:ext cx="1270000" cy="1270000"/>
          </a:xfrm>
          <a:prstGeom prst="rect">
            <a:avLst/>
          </a:prstGeom>
          <a:noFill/>
          <a:ln w="9525">
            <a:noFill/>
            <a:miter lim="800000"/>
            <a:headEnd/>
            <a:tailEnd/>
          </a:ln>
        </p:spPr>
      </p:pic>
    </p:spTree>
    <p:extLst>
      <p:ext uri="{BB962C8B-B14F-4D97-AF65-F5344CB8AC3E}">
        <p14:creationId xmlns:p14="http://schemas.microsoft.com/office/powerpoint/2010/main" xmlns="" val="47670241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fade">
                                      <p:cBhvr>
                                        <p:cTn id="11" dur="500"/>
                                        <p:tgtEl>
                                          <p:spTgt spid="604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421"/>
                                        </p:tgtEl>
                                        <p:attrNameLst>
                                          <p:attrName>style.visibility</p:attrName>
                                        </p:attrNameLst>
                                      </p:cBhvr>
                                      <p:to>
                                        <p:strVal val="visible"/>
                                      </p:to>
                                    </p:set>
                                    <p:animEffect transition="in" filter="fade">
                                      <p:cBhvr>
                                        <p:cTn id="15" dur="500"/>
                                        <p:tgtEl>
                                          <p:spTgt spid="604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0422"/>
                                        </p:tgtEl>
                                        <p:attrNameLst>
                                          <p:attrName>style.visibility</p:attrName>
                                        </p:attrNameLst>
                                      </p:cBhvr>
                                      <p:to>
                                        <p:strVal val="visible"/>
                                      </p:to>
                                    </p:set>
                                    <p:animEffect transition="in" filter="fade">
                                      <p:cBhvr>
                                        <p:cTn id="19" dur="500"/>
                                        <p:tgtEl>
                                          <p:spTgt spid="604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0423"/>
                                        </p:tgtEl>
                                        <p:attrNameLst>
                                          <p:attrName>style.visibility</p:attrName>
                                        </p:attrNameLst>
                                      </p:cBhvr>
                                      <p:to>
                                        <p:strVal val="visible"/>
                                      </p:to>
                                    </p:set>
                                    <p:animEffect transition="in" filter="fade">
                                      <p:cBhvr>
                                        <p:cTn id="23" dur="500"/>
                                        <p:tgtEl>
                                          <p:spTgt spid="604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0424"/>
                                        </p:tgtEl>
                                        <p:attrNameLst>
                                          <p:attrName>style.visibility</p:attrName>
                                        </p:attrNameLst>
                                      </p:cBhvr>
                                      <p:to>
                                        <p:strVal val="visible"/>
                                      </p:to>
                                    </p:set>
                                    <p:animEffect transition="in" filter="fade">
                                      <p:cBhvr>
                                        <p:cTn id="27"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0" grpId="0"/>
      <p:bldP spid="60421" grpId="0"/>
      <p:bldP spid="60422" grpId="0"/>
      <p:bldP spid="60423" grpId="0"/>
      <p:bldP spid="604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1" name="Rechteck 58"/>
          <p:cNvSpPr>
            <a:spLocks noChangeArrowheads="1"/>
          </p:cNvSpPr>
          <p:nvPr/>
        </p:nvSpPr>
        <p:spPr bwMode="auto">
          <a:xfrm>
            <a:off x="684213" y="1196975"/>
            <a:ext cx="7920037" cy="1944688"/>
          </a:xfrm>
          <a:prstGeom prst="rect">
            <a:avLst/>
          </a:prstGeom>
          <a:solidFill>
            <a:schemeClr val="bg1"/>
          </a:solidFill>
          <a:ln w="9525" algn="ctr">
            <a:noFill/>
            <a:round/>
            <a:headEnd/>
            <a:tailEnd/>
          </a:ln>
        </p:spPr>
        <p:txBody>
          <a:bodyPr/>
          <a:lstStyle/>
          <a:p>
            <a:endParaRPr lang="de-DE" sz="1000" b="1"/>
          </a:p>
        </p:txBody>
      </p:sp>
      <p:sp>
        <p:nvSpPr>
          <p:cNvPr id="798722" name="Rectangle 55"/>
          <p:cNvSpPr>
            <a:spLocks noGrp="1" noChangeArrowheads="1"/>
          </p:cNvSpPr>
          <p:nvPr>
            <p:ph type="title" idx="4294967295"/>
          </p:nvPr>
        </p:nvSpPr>
        <p:spPr/>
        <p:txBody>
          <a:bodyPr anchor="t"/>
          <a:lstStyle/>
          <a:p>
            <a:r>
              <a:rPr smtClean="0"/>
              <a:t>Minitüb worldwide</a:t>
            </a:r>
          </a:p>
        </p:txBody>
      </p:sp>
      <p:pic>
        <p:nvPicPr>
          <p:cNvPr id="798723" name="Picture 2" descr="Weltkarte_cyan"/>
          <p:cNvPicPr>
            <a:picLocks noChangeAspect="1" noChangeArrowheads="1"/>
          </p:cNvPicPr>
          <p:nvPr/>
        </p:nvPicPr>
        <p:blipFill>
          <a:blip r:embed="rId3"/>
          <a:srcRect/>
          <a:stretch>
            <a:fillRect/>
          </a:stretch>
        </p:blipFill>
        <p:spPr bwMode="auto">
          <a:xfrm>
            <a:off x="684213" y="1806575"/>
            <a:ext cx="7920037" cy="4430713"/>
          </a:xfrm>
          <a:prstGeom prst="rect">
            <a:avLst/>
          </a:prstGeom>
          <a:noFill/>
          <a:ln w="9525">
            <a:noFill/>
            <a:miter lim="800000"/>
            <a:headEnd/>
            <a:tailEnd/>
          </a:ln>
        </p:spPr>
      </p:pic>
      <p:sp>
        <p:nvSpPr>
          <p:cNvPr id="64515" name="Oval 3"/>
          <p:cNvSpPr>
            <a:spLocks noChangeArrowheads="1"/>
          </p:cNvSpPr>
          <p:nvPr/>
        </p:nvSpPr>
        <p:spPr bwMode="auto">
          <a:xfrm>
            <a:off x="1577975" y="3624263"/>
            <a:ext cx="127000" cy="127000"/>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16" name="Oval 4"/>
          <p:cNvSpPr>
            <a:spLocks noChangeArrowheads="1"/>
          </p:cNvSpPr>
          <p:nvPr/>
        </p:nvSpPr>
        <p:spPr bwMode="auto">
          <a:xfrm>
            <a:off x="2987675" y="5057775"/>
            <a:ext cx="127000" cy="125413"/>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17" name="Oval 5"/>
          <p:cNvSpPr>
            <a:spLocks noChangeArrowheads="1"/>
          </p:cNvSpPr>
          <p:nvPr/>
        </p:nvSpPr>
        <p:spPr bwMode="auto">
          <a:xfrm>
            <a:off x="4371975" y="2730500"/>
            <a:ext cx="128588" cy="125413"/>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18" name="Oval 6"/>
          <p:cNvSpPr>
            <a:spLocks noChangeArrowheads="1"/>
          </p:cNvSpPr>
          <p:nvPr/>
        </p:nvSpPr>
        <p:spPr bwMode="auto">
          <a:xfrm>
            <a:off x="4121150" y="2992438"/>
            <a:ext cx="128588" cy="125412"/>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19" name="Oval 7"/>
          <p:cNvSpPr>
            <a:spLocks noChangeArrowheads="1"/>
          </p:cNvSpPr>
          <p:nvPr/>
        </p:nvSpPr>
        <p:spPr bwMode="auto">
          <a:xfrm>
            <a:off x="7750175" y="5573713"/>
            <a:ext cx="127000" cy="125412"/>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0" name="Oval 8"/>
          <p:cNvSpPr>
            <a:spLocks noChangeArrowheads="1"/>
          </p:cNvSpPr>
          <p:nvPr/>
        </p:nvSpPr>
        <p:spPr bwMode="auto">
          <a:xfrm>
            <a:off x="6965950" y="3502025"/>
            <a:ext cx="127000" cy="125413"/>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1" name="Oval 9"/>
          <p:cNvSpPr>
            <a:spLocks noChangeArrowheads="1"/>
          </p:cNvSpPr>
          <p:nvPr/>
        </p:nvSpPr>
        <p:spPr bwMode="auto">
          <a:xfrm>
            <a:off x="1920875" y="2486025"/>
            <a:ext cx="127000" cy="125413"/>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2" name="Oval 10"/>
          <p:cNvSpPr>
            <a:spLocks noChangeArrowheads="1"/>
          </p:cNvSpPr>
          <p:nvPr/>
        </p:nvSpPr>
        <p:spPr bwMode="auto">
          <a:xfrm>
            <a:off x="2006600" y="2746375"/>
            <a:ext cx="128588" cy="125413"/>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3" name="Oval 11"/>
          <p:cNvSpPr>
            <a:spLocks noChangeArrowheads="1"/>
          </p:cNvSpPr>
          <p:nvPr/>
        </p:nvSpPr>
        <p:spPr bwMode="auto">
          <a:xfrm>
            <a:off x="2722563" y="5208588"/>
            <a:ext cx="93662"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4" name="Oval 12"/>
          <p:cNvSpPr>
            <a:spLocks noChangeArrowheads="1"/>
          </p:cNvSpPr>
          <p:nvPr/>
        </p:nvSpPr>
        <p:spPr bwMode="auto">
          <a:xfrm>
            <a:off x="6886575" y="4470400"/>
            <a:ext cx="127000" cy="125413"/>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5" name="Oval 13"/>
          <p:cNvSpPr>
            <a:spLocks noChangeArrowheads="1"/>
          </p:cNvSpPr>
          <p:nvPr/>
        </p:nvSpPr>
        <p:spPr bwMode="auto">
          <a:xfrm>
            <a:off x="4757738" y="2738438"/>
            <a:ext cx="93662"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6" name="Oval 14"/>
          <p:cNvSpPr>
            <a:spLocks noChangeArrowheads="1"/>
          </p:cNvSpPr>
          <p:nvPr/>
        </p:nvSpPr>
        <p:spPr bwMode="auto">
          <a:xfrm>
            <a:off x="6411913" y="3562350"/>
            <a:ext cx="93662"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7" name="Oval 15"/>
          <p:cNvSpPr>
            <a:spLocks noChangeArrowheads="1"/>
          </p:cNvSpPr>
          <p:nvPr/>
        </p:nvSpPr>
        <p:spPr bwMode="auto">
          <a:xfrm>
            <a:off x="4184650" y="2865438"/>
            <a:ext cx="95250"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8" name="Oval 16"/>
          <p:cNvSpPr>
            <a:spLocks noChangeArrowheads="1"/>
          </p:cNvSpPr>
          <p:nvPr/>
        </p:nvSpPr>
        <p:spPr bwMode="auto">
          <a:xfrm>
            <a:off x="1831975" y="3814763"/>
            <a:ext cx="93663"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29" name="Oval 17"/>
          <p:cNvSpPr>
            <a:spLocks noChangeArrowheads="1"/>
          </p:cNvSpPr>
          <p:nvPr/>
        </p:nvSpPr>
        <p:spPr bwMode="auto">
          <a:xfrm>
            <a:off x="2530475" y="4132263"/>
            <a:ext cx="95250"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30" name="Oval 18"/>
          <p:cNvSpPr>
            <a:spLocks noChangeArrowheads="1"/>
          </p:cNvSpPr>
          <p:nvPr/>
        </p:nvSpPr>
        <p:spPr bwMode="auto">
          <a:xfrm>
            <a:off x="2278063" y="4765675"/>
            <a:ext cx="93662"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31" name="Oval 19"/>
          <p:cNvSpPr>
            <a:spLocks noChangeArrowheads="1"/>
          </p:cNvSpPr>
          <p:nvPr/>
        </p:nvSpPr>
        <p:spPr bwMode="auto">
          <a:xfrm>
            <a:off x="2214563" y="4321175"/>
            <a:ext cx="93662"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32" name="Oval 20"/>
          <p:cNvSpPr>
            <a:spLocks noChangeArrowheads="1"/>
          </p:cNvSpPr>
          <p:nvPr/>
        </p:nvSpPr>
        <p:spPr bwMode="auto">
          <a:xfrm>
            <a:off x="4405313" y="2901950"/>
            <a:ext cx="93662"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33" name="Oval 21"/>
          <p:cNvSpPr>
            <a:spLocks noChangeArrowheads="1"/>
          </p:cNvSpPr>
          <p:nvPr/>
        </p:nvSpPr>
        <p:spPr bwMode="auto">
          <a:xfrm>
            <a:off x="4694238" y="2927350"/>
            <a:ext cx="93662"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34" name="Oval 22"/>
          <p:cNvSpPr>
            <a:spLocks noChangeArrowheads="1"/>
          </p:cNvSpPr>
          <p:nvPr/>
        </p:nvSpPr>
        <p:spPr bwMode="auto">
          <a:xfrm>
            <a:off x="4057650" y="2547938"/>
            <a:ext cx="93663"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35" name="Oval 23"/>
          <p:cNvSpPr>
            <a:spLocks noChangeArrowheads="1"/>
          </p:cNvSpPr>
          <p:nvPr/>
        </p:nvSpPr>
        <p:spPr bwMode="auto">
          <a:xfrm>
            <a:off x="6219825" y="3751263"/>
            <a:ext cx="95250"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36" name="Oval 24"/>
          <p:cNvSpPr>
            <a:spLocks noChangeArrowheads="1"/>
          </p:cNvSpPr>
          <p:nvPr/>
        </p:nvSpPr>
        <p:spPr bwMode="auto">
          <a:xfrm>
            <a:off x="7554913" y="3117850"/>
            <a:ext cx="95250"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38" name="Oval 26"/>
          <p:cNvSpPr>
            <a:spLocks noChangeArrowheads="1"/>
          </p:cNvSpPr>
          <p:nvPr/>
        </p:nvSpPr>
        <p:spPr bwMode="auto">
          <a:xfrm>
            <a:off x="7300913" y="3814763"/>
            <a:ext cx="93662"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39" name="Oval 27"/>
          <p:cNvSpPr>
            <a:spLocks noChangeArrowheads="1"/>
          </p:cNvSpPr>
          <p:nvPr/>
        </p:nvSpPr>
        <p:spPr bwMode="auto">
          <a:xfrm>
            <a:off x="6792913" y="4068763"/>
            <a:ext cx="93662"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40" name="Oval 28"/>
          <p:cNvSpPr>
            <a:spLocks noChangeArrowheads="1"/>
          </p:cNvSpPr>
          <p:nvPr/>
        </p:nvSpPr>
        <p:spPr bwMode="auto">
          <a:xfrm>
            <a:off x="4765675" y="5422900"/>
            <a:ext cx="93663"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41" name="Oval 29"/>
          <p:cNvSpPr>
            <a:spLocks noChangeArrowheads="1"/>
          </p:cNvSpPr>
          <p:nvPr/>
        </p:nvSpPr>
        <p:spPr bwMode="auto">
          <a:xfrm>
            <a:off x="4440238" y="2357438"/>
            <a:ext cx="93662"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42" name="Oval 30"/>
          <p:cNvSpPr>
            <a:spLocks noChangeArrowheads="1"/>
          </p:cNvSpPr>
          <p:nvPr/>
        </p:nvSpPr>
        <p:spPr bwMode="auto">
          <a:xfrm>
            <a:off x="7173913" y="2927350"/>
            <a:ext cx="92075"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43" name="Oval 31"/>
          <p:cNvSpPr>
            <a:spLocks noChangeArrowheads="1"/>
          </p:cNvSpPr>
          <p:nvPr/>
        </p:nvSpPr>
        <p:spPr bwMode="auto">
          <a:xfrm>
            <a:off x="5267325" y="2611438"/>
            <a:ext cx="93663"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44" name="Oval 32"/>
          <p:cNvSpPr>
            <a:spLocks noChangeArrowheads="1"/>
          </p:cNvSpPr>
          <p:nvPr/>
        </p:nvSpPr>
        <p:spPr bwMode="auto">
          <a:xfrm>
            <a:off x="5329238" y="3689350"/>
            <a:ext cx="93662"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45" name="Oval 33"/>
          <p:cNvSpPr>
            <a:spLocks noChangeArrowheads="1"/>
          </p:cNvSpPr>
          <p:nvPr/>
        </p:nvSpPr>
        <p:spPr bwMode="auto">
          <a:xfrm>
            <a:off x="4735513" y="3405188"/>
            <a:ext cx="92075"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46" name="Oval 34"/>
          <p:cNvSpPr>
            <a:spLocks noChangeArrowheads="1"/>
          </p:cNvSpPr>
          <p:nvPr/>
        </p:nvSpPr>
        <p:spPr bwMode="auto">
          <a:xfrm>
            <a:off x="4837113" y="3840163"/>
            <a:ext cx="95250"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47" name="Oval 35"/>
          <p:cNvSpPr>
            <a:spLocks noChangeArrowheads="1"/>
          </p:cNvSpPr>
          <p:nvPr/>
        </p:nvSpPr>
        <p:spPr bwMode="auto">
          <a:xfrm>
            <a:off x="5076825" y="4487863"/>
            <a:ext cx="95250"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49" name="Oval 37"/>
          <p:cNvSpPr>
            <a:spLocks noChangeArrowheads="1"/>
          </p:cNvSpPr>
          <p:nvPr/>
        </p:nvSpPr>
        <p:spPr bwMode="auto">
          <a:xfrm>
            <a:off x="2362200" y="4286250"/>
            <a:ext cx="93663" cy="92075"/>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0" name="Oval 38"/>
          <p:cNvSpPr>
            <a:spLocks noChangeArrowheads="1"/>
          </p:cNvSpPr>
          <p:nvPr/>
        </p:nvSpPr>
        <p:spPr bwMode="auto">
          <a:xfrm>
            <a:off x="2700338" y="5518150"/>
            <a:ext cx="95250" cy="92075"/>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1" name="Oval 39"/>
          <p:cNvSpPr>
            <a:spLocks noChangeArrowheads="1"/>
          </p:cNvSpPr>
          <p:nvPr/>
        </p:nvSpPr>
        <p:spPr bwMode="auto">
          <a:xfrm>
            <a:off x="4589463" y="2708275"/>
            <a:ext cx="127000" cy="125413"/>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2" name="Oval 40"/>
          <p:cNvSpPr>
            <a:spLocks noChangeArrowheads="1"/>
          </p:cNvSpPr>
          <p:nvPr/>
        </p:nvSpPr>
        <p:spPr bwMode="auto">
          <a:xfrm>
            <a:off x="4948238" y="2927350"/>
            <a:ext cx="93662"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3" name="Oval 41"/>
          <p:cNvSpPr>
            <a:spLocks noChangeArrowheads="1"/>
          </p:cNvSpPr>
          <p:nvPr/>
        </p:nvSpPr>
        <p:spPr bwMode="auto">
          <a:xfrm>
            <a:off x="5205413" y="3011488"/>
            <a:ext cx="93662"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4" name="Oval 42"/>
          <p:cNvSpPr>
            <a:spLocks noChangeArrowheads="1"/>
          </p:cNvSpPr>
          <p:nvPr/>
        </p:nvSpPr>
        <p:spPr bwMode="auto">
          <a:xfrm>
            <a:off x="4994275" y="3087688"/>
            <a:ext cx="95250"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5" name="Oval 43"/>
          <p:cNvSpPr>
            <a:spLocks noChangeArrowheads="1"/>
          </p:cNvSpPr>
          <p:nvPr/>
        </p:nvSpPr>
        <p:spPr bwMode="auto">
          <a:xfrm>
            <a:off x="4818063" y="2182813"/>
            <a:ext cx="93662"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6" name="Oval 44"/>
          <p:cNvSpPr>
            <a:spLocks noChangeArrowheads="1"/>
          </p:cNvSpPr>
          <p:nvPr/>
        </p:nvSpPr>
        <p:spPr bwMode="auto">
          <a:xfrm>
            <a:off x="4714875" y="2297113"/>
            <a:ext cx="93663"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7" name="Oval 45"/>
          <p:cNvSpPr>
            <a:spLocks noChangeArrowheads="1"/>
          </p:cNvSpPr>
          <p:nvPr/>
        </p:nvSpPr>
        <p:spPr bwMode="auto">
          <a:xfrm>
            <a:off x="4754563" y="2403475"/>
            <a:ext cx="93662"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8" name="Oval 46"/>
          <p:cNvSpPr>
            <a:spLocks noChangeArrowheads="1"/>
          </p:cNvSpPr>
          <p:nvPr/>
        </p:nvSpPr>
        <p:spPr bwMode="auto">
          <a:xfrm>
            <a:off x="5743575" y="2835275"/>
            <a:ext cx="93663"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59" name="Oval 47"/>
          <p:cNvSpPr>
            <a:spLocks noChangeArrowheads="1"/>
          </p:cNvSpPr>
          <p:nvPr/>
        </p:nvSpPr>
        <p:spPr bwMode="auto">
          <a:xfrm>
            <a:off x="5711825" y="3308350"/>
            <a:ext cx="93663"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60" name="Oval 48"/>
          <p:cNvSpPr>
            <a:spLocks noChangeArrowheads="1"/>
          </p:cNvSpPr>
          <p:nvPr/>
        </p:nvSpPr>
        <p:spPr bwMode="auto">
          <a:xfrm>
            <a:off x="6729413" y="3814763"/>
            <a:ext cx="93662" cy="93662"/>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61" name="Oval 49"/>
          <p:cNvSpPr>
            <a:spLocks noChangeArrowheads="1"/>
          </p:cNvSpPr>
          <p:nvPr/>
        </p:nvSpPr>
        <p:spPr bwMode="auto">
          <a:xfrm>
            <a:off x="5967413" y="3435350"/>
            <a:ext cx="93662" cy="93663"/>
          </a:xfrm>
          <a:prstGeom prst="ellipse">
            <a:avLst/>
          </a:prstGeom>
          <a:solidFill>
            <a:srgbClr val="00CCFF"/>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62" name="Oval 50"/>
          <p:cNvSpPr>
            <a:spLocks noChangeArrowheads="1"/>
          </p:cNvSpPr>
          <p:nvPr/>
        </p:nvSpPr>
        <p:spPr bwMode="auto">
          <a:xfrm>
            <a:off x="5456238" y="2674938"/>
            <a:ext cx="130175" cy="125412"/>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64563" name="Oval 51"/>
          <p:cNvSpPr>
            <a:spLocks noChangeArrowheads="1"/>
          </p:cNvSpPr>
          <p:nvPr/>
        </p:nvSpPr>
        <p:spPr bwMode="auto">
          <a:xfrm>
            <a:off x="5508625" y="1268413"/>
            <a:ext cx="144463" cy="142875"/>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798771" name="Text Box 52"/>
          <p:cNvSpPr txBox="1">
            <a:spLocks noChangeArrowheads="1"/>
          </p:cNvSpPr>
          <p:nvPr/>
        </p:nvSpPr>
        <p:spPr bwMode="auto">
          <a:xfrm>
            <a:off x="5651500" y="1179513"/>
            <a:ext cx="2881313" cy="304800"/>
          </a:xfrm>
          <a:prstGeom prst="rect">
            <a:avLst/>
          </a:prstGeom>
          <a:noFill/>
          <a:ln w="9525" algn="ctr">
            <a:noFill/>
            <a:miter lim="800000"/>
            <a:headEnd/>
            <a:tailEnd/>
          </a:ln>
        </p:spPr>
        <p:txBody>
          <a:bodyPr wrap="none">
            <a:spAutoFit/>
          </a:bodyPr>
          <a:lstStyle/>
          <a:p>
            <a:r>
              <a:rPr lang="en-GB" sz="1400" b="1">
                <a:solidFill>
                  <a:srgbClr val="002060"/>
                </a:solidFill>
              </a:rPr>
              <a:t>Companies and training centers</a:t>
            </a:r>
            <a:endParaRPr lang="de-DE" sz="1400" b="1">
              <a:solidFill>
                <a:srgbClr val="002060"/>
              </a:solidFill>
            </a:endParaRPr>
          </a:p>
        </p:txBody>
      </p:sp>
      <p:sp>
        <p:nvSpPr>
          <p:cNvPr id="64565" name="Oval 53"/>
          <p:cNvSpPr>
            <a:spLocks noChangeArrowheads="1"/>
          </p:cNvSpPr>
          <p:nvPr/>
        </p:nvSpPr>
        <p:spPr bwMode="auto">
          <a:xfrm>
            <a:off x="5508625" y="1536700"/>
            <a:ext cx="144463" cy="142875"/>
          </a:xfrm>
          <a:prstGeom prst="ellipse">
            <a:avLst/>
          </a:prstGeom>
          <a:solidFill>
            <a:srgbClr val="00A2C6"/>
          </a:solidFill>
          <a:ln w="9525">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
        <p:nvSpPr>
          <p:cNvPr id="798773" name="Rectangle 54"/>
          <p:cNvSpPr>
            <a:spLocks noChangeArrowheads="1"/>
          </p:cNvSpPr>
          <p:nvPr/>
        </p:nvSpPr>
        <p:spPr bwMode="auto">
          <a:xfrm>
            <a:off x="5892800" y="1465263"/>
            <a:ext cx="1308100" cy="304800"/>
          </a:xfrm>
          <a:prstGeom prst="rect">
            <a:avLst/>
          </a:prstGeom>
          <a:noFill/>
          <a:ln w="9525" algn="ctr">
            <a:noFill/>
            <a:miter lim="800000"/>
            <a:headEnd/>
            <a:tailEnd/>
          </a:ln>
        </p:spPr>
        <p:txBody>
          <a:bodyPr wrap="none">
            <a:spAutoFit/>
          </a:bodyPr>
          <a:lstStyle/>
          <a:p>
            <a:r>
              <a:rPr lang="de-DE" sz="1400" b="1">
                <a:solidFill>
                  <a:srgbClr val="002060"/>
                </a:solidFill>
              </a:rPr>
              <a:t>Sales partner</a:t>
            </a:r>
          </a:p>
        </p:txBody>
      </p:sp>
      <p:sp>
        <p:nvSpPr>
          <p:cNvPr id="58" name="Oval 4"/>
          <p:cNvSpPr>
            <a:spLocks noChangeArrowheads="1"/>
          </p:cNvSpPr>
          <p:nvPr/>
        </p:nvSpPr>
        <p:spPr bwMode="auto">
          <a:xfrm>
            <a:off x="2389188" y="5348288"/>
            <a:ext cx="127000" cy="125412"/>
          </a:xfrm>
          <a:prstGeom prst="ellipse">
            <a:avLst/>
          </a:prstGeom>
          <a:solidFill>
            <a:srgbClr val="FF0000"/>
          </a:solidFill>
          <a:ln w="19050">
            <a:solidFill>
              <a:schemeClr val="tx1"/>
            </a:solidFill>
            <a:round/>
            <a:headEnd/>
            <a:tailEnd/>
          </a:ln>
          <a:effectLst/>
        </p:spPr>
        <p:txBody>
          <a:bodyPr wrap="none" anchor="ctr"/>
          <a:lstStyle/>
          <a:p>
            <a:pPr>
              <a:defRPr/>
            </a:pPr>
            <a:endParaRPr lang="de-DE" sz="1000" b="1">
              <a:latin typeface="+mn-lt"/>
              <a:ea typeface="ＭＳ Ｐゴシック" pitchFamily="34" charset="-128"/>
              <a:cs typeface="+mn-cs"/>
            </a:endParaRPr>
          </a:p>
        </p:txBody>
      </p:sp>
    </p:spTree>
    <p:extLst>
      <p:ext uri="{BB962C8B-B14F-4D97-AF65-F5344CB8AC3E}">
        <p14:creationId xmlns:p14="http://schemas.microsoft.com/office/powerpoint/2010/main" xmlns="" val="3299963499"/>
      </p:ext>
    </p:extLst>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769" name="Picture 2" descr="IMG_0362"/>
          <p:cNvPicPr>
            <a:picLocks noChangeAspect="1" noChangeArrowheads="1"/>
          </p:cNvPicPr>
          <p:nvPr/>
        </p:nvPicPr>
        <p:blipFill>
          <a:blip r:embed="rId3"/>
          <a:srcRect t="6496"/>
          <a:stretch>
            <a:fillRect/>
          </a:stretch>
        </p:blipFill>
        <p:spPr bwMode="auto">
          <a:xfrm>
            <a:off x="938213" y="1393825"/>
            <a:ext cx="7267575" cy="5111750"/>
          </a:xfrm>
          <a:prstGeom prst="rect">
            <a:avLst/>
          </a:prstGeom>
          <a:noFill/>
          <a:ln w="9525">
            <a:noFill/>
            <a:miter lim="800000"/>
            <a:headEnd/>
            <a:tailEnd/>
          </a:ln>
        </p:spPr>
      </p:pic>
      <p:sp>
        <p:nvSpPr>
          <p:cNvPr id="800770" name="Titel 1"/>
          <p:cNvSpPr>
            <a:spLocks noGrp="1"/>
          </p:cNvSpPr>
          <p:nvPr>
            <p:ph type="title"/>
          </p:nvPr>
        </p:nvSpPr>
        <p:spPr>
          <a:xfrm>
            <a:off x="395288" y="77788"/>
            <a:ext cx="7489825" cy="954087"/>
          </a:xfrm>
        </p:spPr>
        <p:txBody>
          <a:bodyPr/>
          <a:lstStyle/>
          <a:p>
            <a:r>
              <a:rPr smtClean="0"/>
              <a:t>International Center for Biotechnology 2004</a:t>
            </a:r>
          </a:p>
        </p:txBody>
      </p:sp>
    </p:spTree>
    <p:extLst>
      <p:ext uri="{BB962C8B-B14F-4D97-AF65-F5344CB8AC3E}">
        <p14:creationId xmlns:p14="http://schemas.microsoft.com/office/powerpoint/2010/main" xmlns="" val="854305693"/>
      </p:ext>
    </p:extLst>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95288" y="509588"/>
            <a:ext cx="7489825" cy="522287"/>
          </a:xfrm>
        </p:spPr>
        <p:txBody>
          <a:bodyPr/>
          <a:lstStyle/>
          <a:p>
            <a:pPr eaLnBrk="1" hangingPunct="1">
              <a:defRPr/>
            </a:pPr>
            <a:r>
              <a:rPr lang="en-US" smtClean="0">
                <a:solidFill>
                  <a:schemeClr val="accent6">
                    <a:lumMod val="75000"/>
                  </a:schemeClr>
                </a:solidFill>
              </a:rPr>
              <a:t>Minitube ICB Laboratories</a:t>
            </a:r>
          </a:p>
        </p:txBody>
      </p:sp>
      <p:pic>
        <p:nvPicPr>
          <p:cNvPr id="802818" name="Picture 3" descr="Lab-SpermVision4"/>
          <p:cNvPicPr>
            <a:picLocks noChangeAspect="1" noChangeArrowheads="1"/>
          </p:cNvPicPr>
          <p:nvPr/>
        </p:nvPicPr>
        <p:blipFill>
          <a:blip r:embed="rId3" cstate="print"/>
          <a:srcRect/>
          <a:stretch>
            <a:fillRect/>
          </a:stretch>
        </p:blipFill>
        <p:spPr bwMode="auto">
          <a:xfrm>
            <a:off x="914400" y="1447800"/>
            <a:ext cx="3505200" cy="2381250"/>
          </a:xfrm>
          <a:prstGeom prst="rect">
            <a:avLst/>
          </a:prstGeom>
          <a:noFill/>
          <a:ln w="9525">
            <a:noFill/>
            <a:miter lim="800000"/>
            <a:headEnd/>
            <a:tailEnd/>
          </a:ln>
        </p:spPr>
      </p:pic>
      <p:pic>
        <p:nvPicPr>
          <p:cNvPr id="802819" name="Picture 4" descr="Lab-MicroMan1"/>
          <p:cNvPicPr>
            <a:picLocks noChangeAspect="1" noChangeArrowheads="1"/>
          </p:cNvPicPr>
          <p:nvPr/>
        </p:nvPicPr>
        <p:blipFill>
          <a:blip r:embed="rId4" cstate="print"/>
          <a:srcRect/>
          <a:stretch>
            <a:fillRect/>
          </a:stretch>
        </p:blipFill>
        <p:spPr bwMode="auto">
          <a:xfrm>
            <a:off x="4724400" y="3962400"/>
            <a:ext cx="3581400" cy="2286000"/>
          </a:xfrm>
          <a:prstGeom prst="rect">
            <a:avLst/>
          </a:prstGeom>
          <a:noFill/>
          <a:ln w="9525">
            <a:noFill/>
            <a:miter lim="800000"/>
            <a:headEnd/>
            <a:tailEnd/>
          </a:ln>
        </p:spPr>
      </p:pic>
      <p:pic>
        <p:nvPicPr>
          <p:cNvPr id="802820" name="Picture 5" descr="Lab-Octax4"/>
          <p:cNvPicPr>
            <a:picLocks noChangeAspect="1" noChangeArrowheads="1"/>
          </p:cNvPicPr>
          <p:nvPr/>
        </p:nvPicPr>
        <p:blipFill>
          <a:blip r:embed="rId5" cstate="print"/>
          <a:srcRect/>
          <a:stretch>
            <a:fillRect/>
          </a:stretch>
        </p:blipFill>
        <p:spPr bwMode="auto">
          <a:xfrm>
            <a:off x="914400" y="3967163"/>
            <a:ext cx="3505200" cy="2281237"/>
          </a:xfrm>
          <a:prstGeom prst="rect">
            <a:avLst/>
          </a:prstGeom>
          <a:noFill/>
          <a:ln w="9525">
            <a:noFill/>
            <a:miter lim="800000"/>
            <a:headEnd/>
            <a:tailEnd/>
          </a:ln>
        </p:spPr>
      </p:pic>
      <p:pic>
        <p:nvPicPr>
          <p:cNvPr id="802821" name="Picture 6" descr="Mr Mell &amp; Bull"/>
          <p:cNvPicPr>
            <a:picLocks noChangeAspect="1" noChangeArrowheads="1"/>
          </p:cNvPicPr>
          <p:nvPr/>
        </p:nvPicPr>
        <p:blipFill>
          <a:blip r:embed="rId6" cstate="print"/>
          <a:srcRect/>
          <a:stretch>
            <a:fillRect/>
          </a:stretch>
        </p:blipFill>
        <p:spPr bwMode="auto">
          <a:xfrm>
            <a:off x="4716463" y="1484313"/>
            <a:ext cx="3581400" cy="2344737"/>
          </a:xfrm>
          <a:prstGeom prst="rect">
            <a:avLst/>
          </a:prstGeom>
          <a:noFill/>
          <a:ln w="9525">
            <a:noFill/>
            <a:miter lim="800000"/>
            <a:headEnd/>
            <a:tailEnd/>
          </a:ln>
        </p:spPr>
      </p:pic>
    </p:spTree>
    <p:extLst>
      <p:ext uri="{BB962C8B-B14F-4D97-AF65-F5344CB8AC3E}">
        <p14:creationId xmlns:p14="http://schemas.microsoft.com/office/powerpoint/2010/main" xmlns="" val="4195214965"/>
      </p:ext>
    </p:extLst>
  </p:cSld>
  <p:clrMapOvr>
    <a:masterClrMapping/>
  </p:clrMapOvr>
  <p:transition spd="slow">
    <p:pull dir="r"/>
  </p:transition>
  <p:timing>
    <p:tnLst>
      <p:par>
        <p:cTn id="1" dur="indefinite" restart="never" nodeType="tmRoot"/>
      </p:par>
    </p:tnLst>
  </p:timing>
</p:sld>
</file>

<file path=ppt/theme/theme1.xml><?xml version="1.0" encoding="utf-8"?>
<a:theme xmlns:a="http://schemas.openxmlformats.org/drawingml/2006/main" name="Minitube_NewPPTMaster">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Black"/>
        <a:ea typeface="ＭＳ Ｐゴシック"/>
        <a:cs typeface=""/>
      </a:majorFont>
      <a:minorFont>
        <a:latin typeface="Arial"/>
        <a:ea typeface="ＭＳ Ｐゴシック"/>
        <a:cs typeface=""/>
      </a:minorFont>
    </a:fontScheme>
    <a:fmtScheme name="Ganymed">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chemeClr val="tx1"/>
            </a:solidFill>
            <a:effectLst/>
            <a:latin typeface="Arial"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Minitube_NewPPTMaster</Template>
  <TotalTime>7</TotalTime>
  <Words>1294</Words>
  <Application>Microsoft Office PowerPoint</Application>
  <PresentationFormat>On-screen Show (4:3)</PresentationFormat>
  <Paragraphs>364</Paragraphs>
  <Slides>45</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Minitube_NewPPTMaster</vt:lpstr>
      <vt:lpstr>Image</vt:lpstr>
      <vt:lpstr>The Minitube Group </vt:lpstr>
      <vt:lpstr>In 1970, Foundation of Minitüb</vt:lpstr>
      <vt:lpstr>Slide 3</vt:lpstr>
      <vt:lpstr>Headquarters Germany</vt:lpstr>
      <vt:lpstr>Our activities…</vt:lpstr>
      <vt:lpstr>Our customers…</vt:lpstr>
      <vt:lpstr>Minitüb worldwide</vt:lpstr>
      <vt:lpstr>International Center for Biotechnology 2004</vt:lpstr>
      <vt:lpstr>Minitube ICB Laboratories</vt:lpstr>
      <vt:lpstr>Research Cooperations</vt:lpstr>
      <vt:lpstr>Slide 11</vt:lpstr>
      <vt:lpstr>Canine Artificial Insemination</vt:lpstr>
      <vt:lpstr>Canine Artificial Insemination</vt:lpstr>
      <vt:lpstr>Canine Artificial Insemination</vt:lpstr>
      <vt:lpstr>Daily Sperm Production vs. Daily Sperm Output</vt:lpstr>
      <vt:lpstr>Semen collection and semen preservation</vt:lpstr>
      <vt:lpstr>Semen collection and semen preservation</vt:lpstr>
      <vt:lpstr>Semen collection and semen preservation</vt:lpstr>
      <vt:lpstr>Semen collection</vt:lpstr>
      <vt:lpstr>Semen collection Minitüb funnel system</vt:lpstr>
      <vt:lpstr>Semen evaluation</vt:lpstr>
      <vt:lpstr>SpermaCue</vt:lpstr>
      <vt:lpstr>Semen evaluation</vt:lpstr>
      <vt:lpstr>Semen preservation objectives</vt:lpstr>
      <vt:lpstr>Semen preservation</vt:lpstr>
      <vt:lpstr>Semen chilling</vt:lpstr>
      <vt:lpstr>Semen chilling</vt:lpstr>
      <vt:lpstr>Semen chilling</vt:lpstr>
      <vt:lpstr>Semen freezing</vt:lpstr>
      <vt:lpstr>Semen freezing</vt:lpstr>
      <vt:lpstr>Freezing unit</vt:lpstr>
      <vt:lpstr>Breeding management</vt:lpstr>
      <vt:lpstr>Breeding management</vt:lpstr>
      <vt:lpstr>Breeding management</vt:lpstr>
      <vt:lpstr>Progesterone measurement</vt:lpstr>
      <vt:lpstr>Breeding management</vt:lpstr>
      <vt:lpstr>Breeding management</vt:lpstr>
      <vt:lpstr>Breeding management</vt:lpstr>
      <vt:lpstr>Breeding management vaginal endoscopy</vt:lpstr>
      <vt:lpstr>Artificial Insemination</vt:lpstr>
      <vt:lpstr>Artificial Insemination</vt:lpstr>
      <vt:lpstr>MAVIC </vt:lpstr>
      <vt:lpstr>Artificial Insemination</vt:lpstr>
      <vt:lpstr>Artificial Insemination</vt:lpstr>
      <vt:lpstr>Slide 45</vt:lpstr>
    </vt:vector>
  </TitlesOfParts>
  <Company>Minitube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HYGENIUS Lab - Worktops</dc:title>
  <dc:creator>Martina Kraemer</dc:creator>
  <cp:lastModifiedBy>Leo</cp:lastModifiedBy>
  <cp:revision>82</cp:revision>
  <cp:lastPrinted>2011-06-09T15:57:21Z</cp:lastPrinted>
  <dcterms:created xsi:type="dcterms:W3CDTF">2011-03-04T08:19:18Z</dcterms:created>
  <dcterms:modified xsi:type="dcterms:W3CDTF">2011-07-07T14:13:18Z</dcterms:modified>
</cp:coreProperties>
</file>